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0" r:id="rId6"/>
    <p:sldId id="260" r:id="rId7"/>
    <p:sldId id="261" r:id="rId8"/>
    <p:sldId id="263" r:id="rId9"/>
    <p:sldId id="262" r:id="rId10"/>
    <p:sldId id="265" r:id="rId11"/>
    <p:sldId id="266" r:id="rId12"/>
    <p:sldId id="267" r:id="rId13"/>
    <p:sldId id="269" r:id="rId14"/>
    <p:sldId id="286" r:id="rId15"/>
    <p:sldId id="271" r:id="rId16"/>
    <p:sldId id="325" r:id="rId17"/>
    <p:sldId id="276" r:id="rId18"/>
    <p:sldId id="277" r:id="rId19"/>
    <p:sldId id="278" r:id="rId20"/>
    <p:sldId id="279" r:id="rId21"/>
    <p:sldId id="280" r:id="rId22"/>
    <p:sldId id="282" r:id="rId23"/>
    <p:sldId id="281" r:id="rId24"/>
    <p:sldId id="285" r:id="rId25"/>
    <p:sldId id="284" r:id="rId26"/>
    <p:sldId id="291" r:id="rId27"/>
    <p:sldId id="293" r:id="rId28"/>
    <p:sldId id="294" r:id="rId29"/>
    <p:sldId id="283" r:id="rId30"/>
    <p:sldId id="292" r:id="rId31"/>
    <p:sldId id="290" r:id="rId32"/>
    <p:sldId id="289" r:id="rId33"/>
    <p:sldId id="288" r:id="rId34"/>
    <p:sldId id="296" r:id="rId35"/>
    <p:sldId id="323" r:id="rId36"/>
    <p:sldId id="295" r:id="rId37"/>
    <p:sldId id="297" r:id="rId38"/>
    <p:sldId id="287" r:id="rId39"/>
    <p:sldId id="298" r:id="rId40"/>
    <p:sldId id="299" r:id="rId41"/>
    <p:sldId id="301" r:id="rId42"/>
    <p:sldId id="300" r:id="rId43"/>
    <p:sldId id="303" r:id="rId44"/>
    <p:sldId id="302" r:id="rId45"/>
    <p:sldId id="304" r:id="rId46"/>
    <p:sldId id="306" r:id="rId47"/>
    <p:sldId id="305" r:id="rId48"/>
    <p:sldId id="307" r:id="rId49"/>
    <p:sldId id="308" r:id="rId50"/>
    <p:sldId id="310" r:id="rId51"/>
    <p:sldId id="309" r:id="rId52"/>
    <p:sldId id="316" r:id="rId53"/>
    <p:sldId id="315" r:id="rId54"/>
    <p:sldId id="318" r:id="rId55"/>
    <p:sldId id="317" r:id="rId56"/>
    <p:sldId id="324" r:id="rId57"/>
    <p:sldId id="320" r:id="rId58"/>
    <p:sldId id="321"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20" autoAdjust="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05-Jan-22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663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05-Jan-22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901933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05-Jan-22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771681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05-Jan-22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6548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B0D02D-1C08-4787-A403-BD9BEA984A85}" type="datetimeFigureOut">
              <a:rPr lang="en-US" smtClean="0"/>
              <a:t>05-Jan-22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31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B0D02D-1C08-4787-A403-BD9BEA984A85}" type="datetimeFigureOut">
              <a:rPr lang="en-US" smtClean="0"/>
              <a:t>05-Jan-22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271511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B0D02D-1C08-4787-A403-BD9BEA984A85}" type="datetimeFigureOut">
              <a:rPr lang="en-US" smtClean="0"/>
              <a:t>05-Jan-22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290000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B0D02D-1C08-4787-A403-BD9BEA984A85}" type="datetimeFigureOut">
              <a:rPr lang="en-US" smtClean="0"/>
              <a:t>05-Jan-22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484168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8B0D02D-1C08-4787-A403-BD9BEA984A85}" type="datetimeFigureOut">
              <a:rPr lang="en-US" smtClean="0"/>
              <a:t>05-Jan-22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573442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8B0D02D-1C08-4787-A403-BD9BEA984A85}" type="datetimeFigureOut">
              <a:rPr lang="en-US" smtClean="0"/>
              <a:t>05-Jan-22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DF6D653-2D80-4D6D-BA29-F3AE67CBC7D9}" type="slidenum">
              <a:rPr lang="en-US" smtClean="0"/>
              <a:t>‹#›</a:t>
            </a:fld>
            <a:endParaRPr lang="en-US"/>
          </a:p>
        </p:txBody>
      </p:sp>
    </p:spTree>
    <p:extLst>
      <p:ext uri="{BB962C8B-B14F-4D97-AF65-F5344CB8AC3E}">
        <p14:creationId xmlns:p14="http://schemas.microsoft.com/office/powerpoint/2010/main" val="1361760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0D02D-1C08-4787-A403-BD9BEA984A85}" type="datetimeFigureOut">
              <a:rPr lang="en-US" smtClean="0"/>
              <a:t>05-Jan-22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1262068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8B0D02D-1C08-4787-A403-BD9BEA984A85}" type="datetimeFigureOut">
              <a:rPr lang="en-US" smtClean="0"/>
              <a:t>05-Jan-22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DF6D653-2D80-4D6D-BA29-F3AE67CBC7D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537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Abhishek07Kalra/VideoCall.gi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webp"/><Relationship Id="rId2" Type="http://schemas.openxmlformats.org/officeDocument/2006/relationships/image" Target="../media/image16.web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hyperlink" Target="https://www.raspberrypi.com/software/" TargetMode="External"/><Relationship Id="rId2" Type="http://schemas.openxmlformats.org/officeDocument/2006/relationships/hyperlink" Target="https://www.raspberrypi.com/software/operating-system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Ionnier/proiect-asc/blob/master/package.js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optimusdigital.ro/en/raspberry-pi-boards/11524-raspberry-pi-4-model-b8gb-765756931199.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howchoo.com/shop/product/prebuilt-raspberry-pi-power-button" TargetMode="External"/><Relationship Id="rId2" Type="http://schemas.openxmlformats.org/officeDocument/2006/relationships/hyperlink" Target="https://www.aliexpress.com/item/1005002212864623.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neegousa.com/products/neego-raspberry-pi-4-screen-case-monitor-touchscreen-display-7-inch" TargetMode="External"/><Relationship Id="rId2" Type="http://schemas.openxmlformats.org/officeDocument/2006/relationships/hyperlink" Target="https://thepihut.com/collections/raspberry-pi-screens/products/official-raspberry-pi-7-touchscreen-display" TargetMode="External"/><Relationship Id="rId1" Type="http://schemas.openxmlformats.org/officeDocument/2006/relationships/slideLayout" Target="../slideLayouts/slideLayout2.xml"/><Relationship Id="rId4" Type="http://schemas.openxmlformats.org/officeDocument/2006/relationships/hyperlink" Target="https://www.optimusdigital.ro/en/cameras/1352-camera-module-v2.html?search_query=camera+rpi&amp;results=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emag.ro/baterie-philips-longlife-9v-1-blister-6f22l1b-10/pd/DRC1LKBBM/" TargetMode="External"/><Relationship Id="rId2" Type="http://schemas.openxmlformats.org/officeDocument/2006/relationships/hyperlink" Target="https://www.aliexpress.com/item/32945156022.htm" TargetMode="External"/><Relationship Id="rId1" Type="http://schemas.openxmlformats.org/officeDocument/2006/relationships/slideLayout" Target="../slideLayouts/slideLayout2.xml"/><Relationship Id="rId5" Type="http://schemas.openxmlformats.org/officeDocument/2006/relationships/hyperlink" Target="https://ardushop.ro/ro/electronica/704-releu-solid-state-25-90-dd-da-aa.html?gclid=Cj0KCQiAk4aOBhCTARIsAFWFP9HOI3UhNPK2ob80Qd4_NTRlBlSOBax7YHc8twcHuc8bOpKFp4QHLboaAj0gEALw_wcB" TargetMode="External"/><Relationship Id="rId4" Type="http://schemas.openxmlformats.org/officeDocument/2006/relationships/hyperlink" Target="https://www.emag.ro/casti-audio-samsung-in-ear-cu-fir-microfon-jack-3-5mm-albe-eo-eg920bw/pd/DMRD6FBB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optimusdigital.ro/en/kits/11947-plusivo-silicone-wire-kit-18awg-6-colors-5m-each-0721248989673.htm" TargetMode="External"/><Relationship Id="rId2" Type="http://schemas.openxmlformats.org/officeDocument/2006/relationships/hyperlink" Target="https://www.optimusdigital.ro/en/power-supplies/12023-power-adapter-with-interchangeable-plug-0721248989970.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hackster.io/paulfp/the-ultimate-raspberry-pi-smart-home-door-lock-3c55a0" TargetMode="External"/><Relationship Id="rId7" Type="http://schemas.openxmlformats.org/officeDocument/2006/relationships/hyperlink" Target="https://www.huimultd.com/INFORMATION/Solid-State-Relays-Intro/" TargetMode="External"/><Relationship Id="rId2" Type="http://schemas.openxmlformats.org/officeDocument/2006/relationships/hyperlink" Target="https://www.w3schools.com/nodejs/nodejs_raspberrypi.asp" TargetMode="External"/><Relationship Id="rId1" Type="http://schemas.openxmlformats.org/officeDocument/2006/relationships/slideLayout" Target="../slideLayouts/slideLayout2.xml"/><Relationship Id="rId6" Type="http://schemas.openxmlformats.org/officeDocument/2006/relationships/hyperlink" Target="https://www.youtube.com/watch?v=kyE68iBw2DQ" TargetMode="External"/><Relationship Id="rId5" Type="http://schemas.openxmlformats.org/officeDocument/2006/relationships/hyperlink" Target="https://www.youtube.com/watch?v=0wYp7rd4IIo" TargetMode="External"/><Relationship Id="rId4" Type="http://schemas.openxmlformats.org/officeDocument/2006/relationships/hyperlink" Target="https://fossbytes.com/raspberry-pi-smartphone-door-loc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F8C2-A35C-4D6F-B8A8-F656361E035E}"/>
              </a:ext>
            </a:extLst>
          </p:cNvPr>
          <p:cNvSpPr>
            <a:spLocks noGrp="1"/>
          </p:cNvSpPr>
          <p:nvPr>
            <p:ph type="ctrTitle"/>
          </p:nvPr>
        </p:nvSpPr>
        <p:spPr/>
        <p:txBody>
          <a:bodyPr/>
          <a:lstStyle/>
          <a:p>
            <a:r>
              <a:rPr lang="ro-RO" dirty="0"/>
              <a:t>Videointerfon</a:t>
            </a:r>
          </a:p>
        </p:txBody>
      </p:sp>
      <p:sp>
        <p:nvSpPr>
          <p:cNvPr id="3" name="Subtitle 2">
            <a:extLst>
              <a:ext uri="{FF2B5EF4-FFF2-40B4-BE49-F238E27FC236}">
                <a16:creationId xmlns:a16="http://schemas.microsoft.com/office/drawing/2014/main" id="{4BB30FEA-3EBC-494A-850A-8F63EBE95673}"/>
              </a:ext>
            </a:extLst>
          </p:cNvPr>
          <p:cNvSpPr>
            <a:spLocks noGrp="1"/>
          </p:cNvSpPr>
          <p:nvPr>
            <p:ph type="subTitle" idx="1"/>
          </p:nvPr>
        </p:nvSpPr>
        <p:spPr/>
        <p:txBody>
          <a:bodyPr>
            <a:normAutofit/>
          </a:bodyPr>
          <a:lstStyle/>
          <a:p>
            <a:r>
              <a:rPr lang="ro-RO" sz="1400" dirty="0"/>
              <a:t>Bahrim Dragoș</a:t>
            </a:r>
          </a:p>
          <a:p>
            <a:r>
              <a:rPr lang="ro-RO" sz="1400" dirty="0"/>
              <a:t>Grupa 354</a:t>
            </a:r>
            <a:endParaRPr lang="en-US" sz="1400" dirty="0"/>
          </a:p>
        </p:txBody>
      </p:sp>
    </p:spTree>
    <p:extLst>
      <p:ext uri="{BB962C8B-B14F-4D97-AF65-F5344CB8AC3E}">
        <p14:creationId xmlns:p14="http://schemas.microsoft.com/office/powerpoint/2010/main" val="4202440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err="1"/>
              <a:t>Push-Button-ul</a:t>
            </a:r>
            <a:r>
              <a:rPr lang="ro-RO" b="1" dirty="0"/>
              <a:t> </a:t>
            </a:r>
            <a:r>
              <a:rPr lang="ro-RO" dirty="0"/>
              <a:t>este un buton ce la apăsare anunță responsabilii că cineva este la ușă. O funcție ce trimite mail-uri tuturor persoanelor este activată în RPI.</a:t>
            </a:r>
            <a:endParaRPr lang="ro-RO" b="1" dirty="0"/>
          </a:p>
        </p:txBody>
      </p:sp>
      <p:grpSp>
        <p:nvGrpSpPr>
          <p:cNvPr id="8" name="Group 7">
            <a:extLst>
              <a:ext uri="{FF2B5EF4-FFF2-40B4-BE49-F238E27FC236}">
                <a16:creationId xmlns:a16="http://schemas.microsoft.com/office/drawing/2014/main" id="{0BA4AAC2-3EFC-430E-9A9E-E411A6EC633C}"/>
              </a:ext>
            </a:extLst>
          </p:cNvPr>
          <p:cNvGrpSpPr/>
          <p:nvPr/>
        </p:nvGrpSpPr>
        <p:grpSpPr>
          <a:xfrm>
            <a:off x="4544029" y="3002775"/>
            <a:ext cx="3103942" cy="3159359"/>
            <a:chOff x="4544029" y="3002775"/>
            <a:chExt cx="3103942" cy="3159359"/>
          </a:xfrm>
        </p:grpSpPr>
        <p:pic>
          <p:nvPicPr>
            <p:cNvPr id="5" name="Picture 4">
              <a:extLst>
                <a:ext uri="{FF2B5EF4-FFF2-40B4-BE49-F238E27FC236}">
                  <a16:creationId xmlns:a16="http://schemas.microsoft.com/office/drawing/2014/main" id="{7E93FE24-EF37-4054-A1CC-9DA83EB055CE}"/>
                </a:ext>
              </a:extLst>
            </p:cNvPr>
            <p:cNvPicPr>
              <a:picLocks noChangeAspect="1"/>
            </p:cNvPicPr>
            <p:nvPr/>
          </p:nvPicPr>
          <p:blipFill>
            <a:blip r:embed="rId2"/>
            <a:stretch>
              <a:fillRect/>
            </a:stretch>
          </p:blipFill>
          <p:spPr>
            <a:xfrm>
              <a:off x="4544029" y="3002775"/>
              <a:ext cx="3103942" cy="2866319"/>
            </a:xfrm>
            <a:prstGeom prst="rect">
              <a:avLst/>
            </a:prstGeom>
          </p:spPr>
        </p:pic>
        <p:sp>
          <p:nvSpPr>
            <p:cNvPr id="6" name="TextBox 5">
              <a:extLst>
                <a:ext uri="{FF2B5EF4-FFF2-40B4-BE49-F238E27FC236}">
                  <a16:creationId xmlns:a16="http://schemas.microsoft.com/office/drawing/2014/main" id="{221C8B5F-1277-4388-87D6-1C3D2972A565}"/>
                </a:ext>
              </a:extLst>
            </p:cNvPr>
            <p:cNvSpPr txBox="1"/>
            <p:nvPr/>
          </p:nvSpPr>
          <p:spPr>
            <a:xfrm>
              <a:off x="5327009" y="5792802"/>
              <a:ext cx="2172749" cy="369332"/>
            </a:xfrm>
            <a:prstGeom prst="rect">
              <a:avLst/>
            </a:prstGeom>
            <a:noFill/>
          </p:spPr>
          <p:txBody>
            <a:bodyPr wrap="square" rtlCol="0">
              <a:spAutoFit/>
            </a:bodyPr>
            <a:lstStyle/>
            <a:p>
              <a:r>
                <a:rPr lang="ro-RO" dirty="0" err="1"/>
                <a:t>Push</a:t>
              </a:r>
              <a:r>
                <a:rPr lang="ro-RO" dirty="0"/>
                <a:t> </a:t>
              </a:r>
              <a:r>
                <a:rPr lang="ro-RO" dirty="0" err="1"/>
                <a:t>Button</a:t>
              </a:r>
              <a:endParaRPr lang="en-US" dirty="0"/>
            </a:p>
          </p:txBody>
        </p:sp>
      </p:grpSp>
    </p:spTree>
    <p:extLst>
      <p:ext uri="{BB962C8B-B14F-4D97-AF65-F5344CB8AC3E}">
        <p14:creationId xmlns:p14="http://schemas.microsoft.com/office/powerpoint/2010/main" val="2498737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Baterii </a:t>
            </a:r>
            <a:r>
              <a:rPr lang="ro-RO" dirty="0"/>
              <a:t>întrucât încuietoarea necesită tensiune mai mare decât ce poate oferi RPI-</a:t>
            </a:r>
            <a:r>
              <a:rPr lang="ro-RO" dirty="0" err="1"/>
              <a:t>ul</a:t>
            </a:r>
            <a:r>
              <a:rPr lang="ro-RO" dirty="0"/>
              <a:t> folosim o sursă adițională de tensiune. O baterie AA oferă </a:t>
            </a:r>
            <a:r>
              <a:rPr lang="ro-RO" dirty="0" err="1"/>
              <a:t>aproxixmativ</a:t>
            </a:r>
            <a:r>
              <a:rPr lang="ro-RO" dirty="0"/>
              <a:t> 1.5 V iar încuietoarea 6V sau 12 V în funcție de model.</a:t>
            </a:r>
            <a:endParaRPr lang="ro-RO" b="1" dirty="0"/>
          </a:p>
        </p:txBody>
      </p:sp>
      <p:grpSp>
        <p:nvGrpSpPr>
          <p:cNvPr id="12" name="Group 11">
            <a:extLst>
              <a:ext uri="{FF2B5EF4-FFF2-40B4-BE49-F238E27FC236}">
                <a16:creationId xmlns:a16="http://schemas.microsoft.com/office/drawing/2014/main" id="{AF127AAB-FEC1-41F4-ABEE-BE66D7359E3E}"/>
              </a:ext>
            </a:extLst>
          </p:cNvPr>
          <p:cNvGrpSpPr/>
          <p:nvPr/>
        </p:nvGrpSpPr>
        <p:grpSpPr>
          <a:xfrm>
            <a:off x="1551964" y="2897999"/>
            <a:ext cx="4018326" cy="3381689"/>
            <a:chOff x="1568742" y="2965111"/>
            <a:chExt cx="4018326" cy="3381689"/>
          </a:xfrm>
        </p:grpSpPr>
        <p:pic>
          <p:nvPicPr>
            <p:cNvPr id="7" name="Picture 6">
              <a:extLst>
                <a:ext uri="{FF2B5EF4-FFF2-40B4-BE49-F238E27FC236}">
                  <a16:creationId xmlns:a16="http://schemas.microsoft.com/office/drawing/2014/main" id="{2238AA43-989C-47F5-96D7-BDDCD951E430}"/>
                </a:ext>
              </a:extLst>
            </p:cNvPr>
            <p:cNvPicPr>
              <a:picLocks noChangeAspect="1"/>
            </p:cNvPicPr>
            <p:nvPr/>
          </p:nvPicPr>
          <p:blipFill>
            <a:blip r:embed="rId2"/>
            <a:stretch>
              <a:fillRect/>
            </a:stretch>
          </p:blipFill>
          <p:spPr>
            <a:xfrm>
              <a:off x="1989518" y="2965111"/>
              <a:ext cx="2490203" cy="2903983"/>
            </a:xfrm>
            <a:prstGeom prst="rect">
              <a:avLst/>
            </a:prstGeom>
          </p:spPr>
        </p:pic>
        <p:sp>
          <p:nvSpPr>
            <p:cNvPr id="11" name="TextBox 10">
              <a:extLst>
                <a:ext uri="{FF2B5EF4-FFF2-40B4-BE49-F238E27FC236}">
                  <a16:creationId xmlns:a16="http://schemas.microsoft.com/office/drawing/2014/main" id="{31DBCB02-4BD7-4E07-BFA5-91E052198FD9}"/>
                </a:ext>
              </a:extLst>
            </p:cNvPr>
            <p:cNvSpPr txBox="1"/>
            <p:nvPr/>
          </p:nvSpPr>
          <p:spPr>
            <a:xfrm>
              <a:off x="1568742" y="5977468"/>
              <a:ext cx="4018326" cy="369332"/>
            </a:xfrm>
            <a:prstGeom prst="rect">
              <a:avLst/>
            </a:prstGeom>
            <a:noFill/>
          </p:spPr>
          <p:txBody>
            <a:bodyPr wrap="square" rtlCol="0">
              <a:spAutoFit/>
            </a:bodyPr>
            <a:lstStyle/>
            <a:p>
              <a:r>
                <a:rPr lang="ro-RO" dirty="0"/>
                <a:t>Carcasă baterii cu cablu de conectare</a:t>
              </a:r>
              <a:endParaRPr lang="en-US" dirty="0"/>
            </a:p>
          </p:txBody>
        </p:sp>
      </p:grpSp>
      <p:grpSp>
        <p:nvGrpSpPr>
          <p:cNvPr id="14" name="Group 13">
            <a:extLst>
              <a:ext uri="{FF2B5EF4-FFF2-40B4-BE49-F238E27FC236}">
                <a16:creationId xmlns:a16="http://schemas.microsoft.com/office/drawing/2014/main" id="{C6133259-3197-4CFA-8B13-0DAD85995EC6}"/>
              </a:ext>
            </a:extLst>
          </p:cNvPr>
          <p:cNvGrpSpPr/>
          <p:nvPr/>
        </p:nvGrpSpPr>
        <p:grpSpPr>
          <a:xfrm>
            <a:off x="7445892" y="2740358"/>
            <a:ext cx="2593807" cy="3576325"/>
            <a:chOff x="7445892" y="2740358"/>
            <a:chExt cx="2593807" cy="3576325"/>
          </a:xfrm>
        </p:grpSpPr>
        <p:pic>
          <p:nvPicPr>
            <p:cNvPr id="10" name="Picture 9">
              <a:extLst>
                <a:ext uri="{FF2B5EF4-FFF2-40B4-BE49-F238E27FC236}">
                  <a16:creationId xmlns:a16="http://schemas.microsoft.com/office/drawing/2014/main" id="{38E93738-E097-4CF5-912F-A4235A29D525}"/>
                </a:ext>
              </a:extLst>
            </p:cNvPr>
            <p:cNvPicPr>
              <a:picLocks noChangeAspect="1"/>
            </p:cNvPicPr>
            <p:nvPr/>
          </p:nvPicPr>
          <p:blipFill>
            <a:blip r:embed="rId3"/>
            <a:stretch>
              <a:fillRect/>
            </a:stretch>
          </p:blipFill>
          <p:spPr>
            <a:xfrm>
              <a:off x="7445892" y="2740358"/>
              <a:ext cx="2593807" cy="3219264"/>
            </a:xfrm>
            <a:prstGeom prst="rect">
              <a:avLst/>
            </a:prstGeom>
          </p:spPr>
        </p:pic>
        <p:sp>
          <p:nvSpPr>
            <p:cNvPr id="13" name="TextBox 12">
              <a:extLst>
                <a:ext uri="{FF2B5EF4-FFF2-40B4-BE49-F238E27FC236}">
                  <a16:creationId xmlns:a16="http://schemas.microsoft.com/office/drawing/2014/main" id="{43637115-2028-4018-9FED-67630868A16E}"/>
                </a:ext>
              </a:extLst>
            </p:cNvPr>
            <p:cNvSpPr txBox="1"/>
            <p:nvPr/>
          </p:nvSpPr>
          <p:spPr>
            <a:xfrm>
              <a:off x="7759817" y="5947351"/>
              <a:ext cx="1736521" cy="369332"/>
            </a:xfrm>
            <a:prstGeom prst="rect">
              <a:avLst/>
            </a:prstGeom>
            <a:noFill/>
          </p:spPr>
          <p:txBody>
            <a:bodyPr wrap="square" rtlCol="0">
              <a:spAutoFit/>
            </a:bodyPr>
            <a:lstStyle/>
            <a:p>
              <a:r>
                <a:rPr lang="ro-RO" dirty="0"/>
                <a:t>Baterii</a:t>
              </a:r>
              <a:endParaRPr lang="en-US" dirty="0"/>
            </a:p>
          </p:txBody>
        </p:sp>
      </p:grpSp>
    </p:spTree>
    <p:extLst>
      <p:ext uri="{BB962C8B-B14F-4D97-AF65-F5344CB8AC3E}">
        <p14:creationId xmlns:p14="http://schemas.microsoft.com/office/powerpoint/2010/main" val="3450416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B2A823-C19C-447B-9B42-39558B986282}"/>
              </a:ext>
            </a:extLst>
          </p:cNvPr>
          <p:cNvGrpSpPr/>
          <p:nvPr/>
        </p:nvGrpSpPr>
        <p:grpSpPr>
          <a:xfrm>
            <a:off x="4953419" y="3934436"/>
            <a:ext cx="1732607" cy="2348917"/>
            <a:chOff x="4819195" y="3035011"/>
            <a:chExt cx="2076555" cy="3311789"/>
          </a:xfrm>
        </p:grpSpPr>
        <p:pic>
          <p:nvPicPr>
            <p:cNvPr id="5" name="Picture 4">
              <a:extLst>
                <a:ext uri="{FF2B5EF4-FFF2-40B4-BE49-F238E27FC236}">
                  <a16:creationId xmlns:a16="http://schemas.microsoft.com/office/drawing/2014/main" id="{75AEA2F3-C7F5-4956-942B-382C67E9BD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19195" y="3035011"/>
              <a:ext cx="2058490" cy="2834083"/>
            </a:xfrm>
            <a:prstGeom prst="rect">
              <a:avLst/>
            </a:prstGeom>
          </p:spPr>
        </p:pic>
        <p:sp>
          <p:nvSpPr>
            <p:cNvPr id="6" name="TextBox 5">
              <a:extLst>
                <a:ext uri="{FF2B5EF4-FFF2-40B4-BE49-F238E27FC236}">
                  <a16:creationId xmlns:a16="http://schemas.microsoft.com/office/drawing/2014/main" id="{4F2094E7-C1FF-47AF-B5CD-8D7F75C72596}"/>
                </a:ext>
              </a:extLst>
            </p:cNvPr>
            <p:cNvSpPr txBox="1"/>
            <p:nvPr/>
          </p:nvSpPr>
          <p:spPr>
            <a:xfrm>
              <a:off x="5033394" y="5977468"/>
              <a:ext cx="1862356" cy="369332"/>
            </a:xfrm>
            <a:prstGeom prst="rect">
              <a:avLst/>
            </a:prstGeom>
            <a:noFill/>
          </p:spPr>
          <p:txBody>
            <a:bodyPr wrap="square" rtlCol="0">
              <a:spAutoFit/>
            </a:bodyPr>
            <a:lstStyle/>
            <a:p>
              <a:r>
                <a:rPr lang="ro-RO" dirty="0"/>
                <a:t>Microfon</a:t>
              </a:r>
            </a:p>
          </p:txBody>
        </p:sp>
      </p:grpSp>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Microfon, </a:t>
            </a:r>
            <a:r>
              <a:rPr lang="ro-RO" dirty="0"/>
              <a:t>camera ce se conectează la port-</a:t>
            </a:r>
            <a:r>
              <a:rPr lang="ro-RO" dirty="0" err="1"/>
              <a:t>ul</a:t>
            </a:r>
            <a:r>
              <a:rPr lang="ro-RO" dirty="0"/>
              <a:t> specific de cameră al RPI-ului nu are microfon, deci pentru conversații ar fi necesare unul separat conectat la port-</a:t>
            </a:r>
            <a:r>
              <a:rPr lang="ro-RO" dirty="0" err="1"/>
              <a:t>ul</a:t>
            </a:r>
            <a:r>
              <a:rPr lang="ro-RO" dirty="0"/>
              <a:t> USB sau folosirea unei camere USB ce conține și microfon.</a:t>
            </a:r>
          </a:p>
          <a:p>
            <a:pPr marL="0" indent="0">
              <a:buNone/>
            </a:pPr>
            <a:r>
              <a:rPr lang="ro-RO" dirty="0"/>
              <a:t>	</a:t>
            </a:r>
            <a:r>
              <a:rPr lang="ro-RO" dirty="0">
                <a:solidFill>
                  <a:srgbClr val="FF0000"/>
                </a:solidFill>
              </a:rPr>
              <a:t>Totuși, implementarea dezvoltată de mine nu include asistență pentru audio, ci doar poze deoarece modulul folosit pentru cameră poate să creeze doar poze(la momentul actual), dacă am înregistra audio ar fi de preferat ca cele două să fie combinate.</a:t>
            </a:r>
            <a:endParaRPr lang="ro-RO" dirty="0"/>
          </a:p>
          <a:p>
            <a:pPr marL="0" indent="0">
              <a:buNone/>
            </a:pPr>
            <a:endParaRPr lang="ro-RO" b="1" dirty="0"/>
          </a:p>
        </p:txBody>
      </p:sp>
    </p:spTree>
    <p:extLst>
      <p:ext uri="{BB962C8B-B14F-4D97-AF65-F5344CB8AC3E}">
        <p14:creationId xmlns:p14="http://schemas.microsoft.com/office/powerpoint/2010/main" val="2729483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Materiale suplimentare precum </a:t>
            </a:r>
            <a:r>
              <a:rPr lang="ro-RO" b="1" dirty="0"/>
              <a:t>rezistori</a:t>
            </a:r>
            <a:r>
              <a:rPr lang="ro-RO" dirty="0"/>
              <a:t> de 220</a:t>
            </a:r>
            <a:r>
              <a:rPr lang="el-GR" dirty="0"/>
              <a:t>Ω</a:t>
            </a:r>
            <a:r>
              <a:rPr lang="ro-RO" dirty="0"/>
              <a:t> ce funcționează ca </a:t>
            </a:r>
            <a:r>
              <a:rPr lang="ro-RO" dirty="0" err="1"/>
              <a:t>pull-down</a:t>
            </a:r>
            <a:r>
              <a:rPr lang="ro-RO" dirty="0"/>
              <a:t> rezistor pentru </a:t>
            </a:r>
            <a:r>
              <a:rPr lang="ro-RO" dirty="0" err="1"/>
              <a:t>push-button</a:t>
            </a:r>
            <a:r>
              <a:rPr lang="ro-RO" dirty="0"/>
              <a:t> sau </a:t>
            </a:r>
            <a:r>
              <a:rPr lang="ro-RO" b="1" dirty="0"/>
              <a:t>fire de legătură </a:t>
            </a:r>
            <a:r>
              <a:rPr lang="ro-RO" dirty="0"/>
              <a:t>și extensii ale acestora pentru a controla echipamentele între ele. Este necesar un router </a:t>
            </a:r>
            <a:r>
              <a:rPr lang="ro-RO" dirty="0" err="1"/>
              <a:t>Wi</a:t>
            </a:r>
            <a:r>
              <a:rPr lang="ro-RO" dirty="0"/>
              <a:t>-Fi la care putem conecta RPI-</a:t>
            </a:r>
            <a:r>
              <a:rPr lang="ro-RO" dirty="0" err="1"/>
              <a:t>ul</a:t>
            </a:r>
            <a:r>
              <a:rPr lang="ro-RO" dirty="0"/>
              <a:t> și la care ne putem conecta cu un alt dispozitiv.  Cablu USB-C </a:t>
            </a:r>
            <a:r>
              <a:rPr lang="ro-RO" dirty="0" err="1"/>
              <a:t>to</a:t>
            </a:r>
            <a:r>
              <a:rPr lang="ro-RO" dirty="0"/>
              <a:t> USB-C și un încărcător USB-C conectat la o priză pentru alimentarea RPI-ului.	</a:t>
            </a:r>
            <a:endParaRPr lang="ro-RO" b="1" dirty="0"/>
          </a:p>
        </p:txBody>
      </p:sp>
      <p:grpSp>
        <p:nvGrpSpPr>
          <p:cNvPr id="10" name="Group 9">
            <a:extLst>
              <a:ext uri="{FF2B5EF4-FFF2-40B4-BE49-F238E27FC236}">
                <a16:creationId xmlns:a16="http://schemas.microsoft.com/office/drawing/2014/main" id="{365AEBFD-6621-4245-89D1-BE19734980BC}"/>
              </a:ext>
            </a:extLst>
          </p:cNvPr>
          <p:cNvGrpSpPr/>
          <p:nvPr/>
        </p:nvGrpSpPr>
        <p:grpSpPr>
          <a:xfrm>
            <a:off x="2290517" y="3429000"/>
            <a:ext cx="2990919" cy="2144302"/>
            <a:chOff x="1686835" y="3537407"/>
            <a:chExt cx="2990919" cy="2144302"/>
          </a:xfrm>
        </p:grpSpPr>
        <p:pic>
          <p:nvPicPr>
            <p:cNvPr id="7" name="Picture 6">
              <a:extLst>
                <a:ext uri="{FF2B5EF4-FFF2-40B4-BE49-F238E27FC236}">
                  <a16:creationId xmlns:a16="http://schemas.microsoft.com/office/drawing/2014/main" id="{88931F71-A99B-48BF-A124-9FA24D3DD566}"/>
                </a:ext>
              </a:extLst>
            </p:cNvPr>
            <p:cNvPicPr>
              <a:picLocks noChangeAspect="1"/>
            </p:cNvPicPr>
            <p:nvPr/>
          </p:nvPicPr>
          <p:blipFill>
            <a:blip r:embed="rId2"/>
            <a:stretch>
              <a:fillRect/>
            </a:stretch>
          </p:blipFill>
          <p:spPr>
            <a:xfrm>
              <a:off x="1686835" y="3537407"/>
              <a:ext cx="2990919" cy="2144302"/>
            </a:xfrm>
            <a:prstGeom prst="rect">
              <a:avLst/>
            </a:prstGeom>
          </p:spPr>
        </p:pic>
        <p:sp>
          <p:nvSpPr>
            <p:cNvPr id="9" name="TextBox 8">
              <a:extLst>
                <a:ext uri="{FF2B5EF4-FFF2-40B4-BE49-F238E27FC236}">
                  <a16:creationId xmlns:a16="http://schemas.microsoft.com/office/drawing/2014/main" id="{B78D35B0-914D-4243-B406-5B6EA179BC2E}"/>
                </a:ext>
              </a:extLst>
            </p:cNvPr>
            <p:cNvSpPr txBox="1"/>
            <p:nvPr/>
          </p:nvSpPr>
          <p:spPr>
            <a:xfrm>
              <a:off x="2574524" y="5130430"/>
              <a:ext cx="1970842" cy="369332"/>
            </a:xfrm>
            <a:prstGeom prst="rect">
              <a:avLst/>
            </a:prstGeom>
            <a:noFill/>
          </p:spPr>
          <p:txBody>
            <a:bodyPr wrap="square" rtlCol="0">
              <a:spAutoFit/>
            </a:bodyPr>
            <a:lstStyle/>
            <a:p>
              <a:r>
                <a:rPr lang="ro-RO" dirty="0"/>
                <a:t>Rezistor</a:t>
              </a:r>
              <a:endParaRPr lang="en-US" dirty="0"/>
            </a:p>
          </p:txBody>
        </p:sp>
      </p:grpSp>
      <p:grpSp>
        <p:nvGrpSpPr>
          <p:cNvPr id="14" name="Group 13">
            <a:extLst>
              <a:ext uri="{FF2B5EF4-FFF2-40B4-BE49-F238E27FC236}">
                <a16:creationId xmlns:a16="http://schemas.microsoft.com/office/drawing/2014/main" id="{A287AEF0-40B9-4302-8238-4ABDB1B3B01F}"/>
              </a:ext>
            </a:extLst>
          </p:cNvPr>
          <p:cNvGrpSpPr/>
          <p:nvPr/>
        </p:nvGrpSpPr>
        <p:grpSpPr>
          <a:xfrm>
            <a:off x="6910566" y="3378716"/>
            <a:ext cx="2521259" cy="2490378"/>
            <a:chOff x="7723573" y="3537407"/>
            <a:chExt cx="2521259" cy="2490378"/>
          </a:xfrm>
        </p:grpSpPr>
        <p:pic>
          <p:nvPicPr>
            <p:cNvPr id="12" name="Picture 11">
              <a:extLst>
                <a:ext uri="{FF2B5EF4-FFF2-40B4-BE49-F238E27FC236}">
                  <a16:creationId xmlns:a16="http://schemas.microsoft.com/office/drawing/2014/main" id="{AB128F56-B583-41D8-A802-B04FB42DF9DD}"/>
                </a:ext>
              </a:extLst>
            </p:cNvPr>
            <p:cNvPicPr>
              <a:picLocks noChangeAspect="1"/>
            </p:cNvPicPr>
            <p:nvPr/>
          </p:nvPicPr>
          <p:blipFill>
            <a:blip r:embed="rId3"/>
            <a:stretch>
              <a:fillRect/>
            </a:stretch>
          </p:blipFill>
          <p:spPr>
            <a:xfrm>
              <a:off x="7723573" y="3537407"/>
              <a:ext cx="2222376" cy="2014305"/>
            </a:xfrm>
            <a:prstGeom prst="rect">
              <a:avLst/>
            </a:prstGeom>
          </p:spPr>
        </p:pic>
        <p:sp>
          <p:nvSpPr>
            <p:cNvPr id="13" name="TextBox 12">
              <a:extLst>
                <a:ext uri="{FF2B5EF4-FFF2-40B4-BE49-F238E27FC236}">
                  <a16:creationId xmlns:a16="http://schemas.microsoft.com/office/drawing/2014/main" id="{BDEE43E7-D1EC-4535-8D19-6B6D3D1055CD}"/>
                </a:ext>
              </a:extLst>
            </p:cNvPr>
            <p:cNvSpPr txBox="1"/>
            <p:nvPr/>
          </p:nvSpPr>
          <p:spPr>
            <a:xfrm>
              <a:off x="7865616" y="5658453"/>
              <a:ext cx="2379216" cy="369332"/>
            </a:xfrm>
            <a:prstGeom prst="rect">
              <a:avLst/>
            </a:prstGeom>
            <a:noFill/>
          </p:spPr>
          <p:txBody>
            <a:bodyPr wrap="square" rtlCol="0">
              <a:spAutoFit/>
            </a:bodyPr>
            <a:lstStyle/>
            <a:p>
              <a:r>
                <a:rPr lang="ro-RO" dirty="0"/>
                <a:t>Cabluri de legătură</a:t>
              </a:r>
              <a:endParaRPr lang="en-US" dirty="0"/>
            </a:p>
          </p:txBody>
        </p:sp>
      </p:grpSp>
    </p:spTree>
    <p:extLst>
      <p:ext uri="{BB962C8B-B14F-4D97-AF65-F5344CB8AC3E}">
        <p14:creationId xmlns:p14="http://schemas.microsoft.com/office/powerpoint/2010/main" val="355843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Display</a:t>
            </a:r>
            <a:r>
              <a:rPr lang="ro-RO" dirty="0"/>
              <a:t> pentru RPI la care vom putea vedea persoana cu care </a:t>
            </a:r>
            <a:r>
              <a:rPr lang="ro-RO" dirty="0" err="1"/>
              <a:t>interactionam</a:t>
            </a:r>
            <a:r>
              <a:rPr lang="ro-RO" dirty="0"/>
              <a:t>.	</a:t>
            </a:r>
            <a:endParaRPr lang="ro-RO" b="1" dirty="0"/>
          </a:p>
        </p:txBody>
      </p:sp>
      <p:pic>
        <p:nvPicPr>
          <p:cNvPr id="5" name="Picture 4">
            <a:extLst>
              <a:ext uri="{FF2B5EF4-FFF2-40B4-BE49-F238E27FC236}">
                <a16:creationId xmlns:a16="http://schemas.microsoft.com/office/drawing/2014/main" id="{925AA677-A032-449B-A012-0E5FF6F2683E}"/>
              </a:ext>
            </a:extLst>
          </p:cNvPr>
          <p:cNvPicPr>
            <a:picLocks noChangeAspect="1"/>
          </p:cNvPicPr>
          <p:nvPr/>
        </p:nvPicPr>
        <p:blipFill>
          <a:blip r:embed="rId2"/>
          <a:stretch>
            <a:fillRect/>
          </a:stretch>
        </p:blipFill>
        <p:spPr>
          <a:xfrm>
            <a:off x="2932143" y="2302549"/>
            <a:ext cx="5341846" cy="3755640"/>
          </a:xfrm>
          <a:prstGeom prst="rect">
            <a:avLst/>
          </a:prstGeom>
        </p:spPr>
      </p:pic>
    </p:spTree>
    <p:extLst>
      <p:ext uri="{BB962C8B-B14F-4D97-AF65-F5344CB8AC3E}">
        <p14:creationId xmlns:p14="http://schemas.microsoft.com/office/powerpoint/2010/main" val="239172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E4590A-32E9-4E7F-8559-066894AF51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95784" y="1845734"/>
            <a:ext cx="6861392" cy="4023358"/>
          </a:xfrm>
          <a:prstGeom prst="rect">
            <a:avLst/>
          </a:prstGeom>
        </p:spPr>
      </p:pic>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Schema montajului</a:t>
            </a:r>
            <a:endParaRPr lang="ro-RO" dirty="0"/>
          </a:p>
        </p:txBody>
      </p:sp>
    </p:spTree>
    <p:extLst>
      <p:ext uri="{BB962C8B-B14F-4D97-AF65-F5344CB8AC3E}">
        <p14:creationId xmlns:p14="http://schemas.microsoft.com/office/powerpoint/2010/main" val="406344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Schema montajului</a:t>
            </a:r>
            <a:endParaRPr lang="en-US" b="1" dirty="0"/>
          </a:p>
          <a:p>
            <a:pPr lvl="3"/>
            <a:r>
              <a:rPr lang="en-US" dirty="0"/>
              <a:t>Display: </a:t>
            </a:r>
            <a:r>
              <a:rPr lang="en-US" dirty="0" err="1"/>
              <a:t>Conect</a:t>
            </a:r>
            <a:r>
              <a:rPr lang="ro-RO" dirty="0" err="1"/>
              <a:t>ăm</a:t>
            </a:r>
            <a:r>
              <a:rPr lang="ro-RO" dirty="0"/>
              <a:t> port-</a:t>
            </a:r>
            <a:r>
              <a:rPr lang="ro-RO" dirty="0" err="1"/>
              <a:t>ul</a:t>
            </a:r>
            <a:r>
              <a:rPr lang="ro-RO" dirty="0"/>
              <a:t> de 5V al RPI-ului la port-</a:t>
            </a:r>
            <a:r>
              <a:rPr lang="ro-RO" dirty="0" err="1"/>
              <a:t>ul</a:t>
            </a:r>
            <a:r>
              <a:rPr lang="ro-RO" dirty="0"/>
              <a:t> de </a:t>
            </a:r>
            <a:r>
              <a:rPr lang="ro-RO" dirty="0" err="1"/>
              <a:t>Vcc</a:t>
            </a:r>
            <a:r>
              <a:rPr lang="ro-RO" dirty="0"/>
              <a:t> al Display-ului si GND de la RPI(</a:t>
            </a:r>
            <a:r>
              <a:rPr lang="en-US" dirty="0"/>
              <a:t>GPIO</a:t>
            </a:r>
            <a:r>
              <a:rPr lang="ro-RO" dirty="0"/>
              <a:t>) la GND-</a:t>
            </a:r>
            <a:r>
              <a:rPr lang="ro-RO" dirty="0" err="1"/>
              <a:t>ul</a:t>
            </a:r>
            <a:r>
              <a:rPr lang="ro-RO" dirty="0"/>
              <a:t> display-ului. De asemenea conectăm cablul DSI.</a:t>
            </a:r>
          </a:p>
          <a:p>
            <a:pPr lvl="3"/>
            <a:r>
              <a:rPr lang="ro-RO" dirty="0"/>
              <a:t>Camera: Conectăm </a:t>
            </a:r>
            <a:r>
              <a:rPr lang="ro-RO" dirty="0" err="1"/>
              <a:t>ribbon</a:t>
            </a:r>
            <a:r>
              <a:rPr lang="ro-RO" dirty="0"/>
              <a:t> </a:t>
            </a:r>
            <a:r>
              <a:rPr lang="ro-RO" dirty="0" err="1"/>
              <a:t>cable-ul</a:t>
            </a:r>
            <a:r>
              <a:rPr lang="ro-RO" dirty="0"/>
              <a:t> la port-</a:t>
            </a:r>
            <a:r>
              <a:rPr lang="ro-RO" dirty="0" err="1"/>
              <a:t>ul</a:t>
            </a:r>
            <a:r>
              <a:rPr lang="ro-RO" dirty="0"/>
              <a:t> dedicat ei</a:t>
            </a:r>
          </a:p>
          <a:p>
            <a:pPr lvl="3"/>
            <a:r>
              <a:rPr lang="ro-RO" dirty="0" err="1"/>
              <a:t>Push</a:t>
            </a:r>
            <a:r>
              <a:rPr lang="ro-RO" dirty="0"/>
              <a:t> </a:t>
            </a:r>
            <a:r>
              <a:rPr lang="ro-RO" dirty="0" err="1"/>
              <a:t>Button-ul</a:t>
            </a:r>
            <a:r>
              <a:rPr lang="ro-RO" dirty="0"/>
              <a:t> îl conectăm la baterie (sau la port-</a:t>
            </a:r>
            <a:r>
              <a:rPr lang="ro-RO" dirty="0" err="1"/>
              <a:t>ul</a:t>
            </a:r>
            <a:r>
              <a:rPr lang="ro-RO" dirty="0"/>
              <a:t> de 3.3 V al RPI-ului), iar celălalt port la </a:t>
            </a:r>
            <a:r>
              <a:rPr lang="en-US" dirty="0"/>
              <a:t>GPIO</a:t>
            </a:r>
            <a:r>
              <a:rPr lang="ro-RO" dirty="0"/>
              <a:t>19(sau oricare altul), când este apăsat RPI-</a:t>
            </a:r>
            <a:r>
              <a:rPr lang="ro-RO" dirty="0" err="1"/>
              <a:t>ul</a:t>
            </a:r>
            <a:r>
              <a:rPr lang="ro-RO" dirty="0"/>
              <a:t> </a:t>
            </a:r>
            <a:r>
              <a:rPr lang="ro-RO" dirty="0" err="1"/>
              <a:t>înregistrază</a:t>
            </a:r>
            <a:r>
              <a:rPr lang="ro-RO" dirty="0"/>
              <a:t> schimbarea și efectuează algoritmul setat</a:t>
            </a:r>
          </a:p>
          <a:p>
            <a:pPr lvl="3"/>
            <a:r>
              <a:rPr lang="ro-RO" dirty="0"/>
              <a:t>Conectăm GP</a:t>
            </a:r>
            <a:r>
              <a:rPr lang="en-US" dirty="0"/>
              <a:t>I</a:t>
            </a:r>
            <a:r>
              <a:rPr lang="ro-RO" dirty="0"/>
              <a:t>O 21 la baza input - de la Solid State </a:t>
            </a:r>
            <a:r>
              <a:rPr lang="ro-RO" dirty="0" err="1"/>
              <a:t>Relay</a:t>
            </a:r>
            <a:r>
              <a:rPr lang="ro-RO" dirty="0"/>
              <a:t>(4), 3 la baterie(la V) si output-</a:t>
            </a:r>
            <a:r>
              <a:rPr lang="ro-RO" dirty="0" err="1"/>
              <a:t>ul</a:t>
            </a:r>
            <a:r>
              <a:rPr lang="ro-RO" dirty="0"/>
              <a:t> cu + la solenoid  si - la </a:t>
            </a:r>
            <a:r>
              <a:rPr lang="ro-RO" dirty="0" err="1"/>
              <a:t>ground</a:t>
            </a:r>
            <a:endParaRPr lang="ro-RO" dirty="0"/>
          </a:p>
          <a:p>
            <a:pPr lvl="3"/>
            <a:r>
              <a:rPr lang="ro-RO" dirty="0"/>
              <a:t>Conectăm GND al RPI-ului împreuna cu GND-</a:t>
            </a:r>
            <a:r>
              <a:rPr lang="ro-RO" dirty="0" err="1"/>
              <a:t>ul</a:t>
            </a:r>
            <a:r>
              <a:rPr lang="ro-RO" dirty="0"/>
              <a:t> bateriei și solenoid-ului ( fizic putem să conectăm la mai multe porturi GND ale RPI-ului)</a:t>
            </a:r>
          </a:p>
          <a:p>
            <a:pPr lvl="3"/>
            <a:r>
              <a:rPr lang="ro-RO" dirty="0"/>
              <a:t>Conectăm RPI-</a:t>
            </a:r>
            <a:r>
              <a:rPr lang="ro-RO" dirty="0" err="1"/>
              <a:t>ul</a:t>
            </a:r>
            <a:r>
              <a:rPr lang="ro-RO" dirty="0"/>
              <a:t> prin portul USB-C la priză</a:t>
            </a:r>
          </a:p>
          <a:p>
            <a:pPr lvl="3"/>
            <a:r>
              <a:rPr lang="ro-RO" dirty="0"/>
              <a:t>Conectăm o cască atunci când avem nevoie să vorbim</a:t>
            </a:r>
          </a:p>
        </p:txBody>
      </p:sp>
    </p:spTree>
    <p:extLst>
      <p:ext uri="{BB962C8B-B14F-4D97-AF65-F5344CB8AC3E}">
        <p14:creationId xmlns:p14="http://schemas.microsoft.com/office/powerpoint/2010/main" val="3788224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Server RPI și scripturi</a:t>
            </a:r>
          </a:p>
          <a:p>
            <a:pPr marL="0" indent="0">
              <a:buNone/>
            </a:pPr>
            <a:endParaRPr lang="ro-RO" b="1" dirty="0"/>
          </a:p>
        </p:txBody>
      </p:sp>
      <p:sp>
        <p:nvSpPr>
          <p:cNvPr id="7" name="TextBox 6">
            <a:extLst>
              <a:ext uri="{FF2B5EF4-FFF2-40B4-BE49-F238E27FC236}">
                <a16:creationId xmlns:a16="http://schemas.microsoft.com/office/drawing/2014/main" id="{D7FAAAFD-203B-43B9-901E-FF4210003E1F}"/>
              </a:ext>
            </a:extLst>
          </p:cNvPr>
          <p:cNvSpPr txBox="1"/>
          <p:nvPr/>
        </p:nvSpPr>
        <p:spPr>
          <a:xfrm>
            <a:off x="6409826" y="1853790"/>
            <a:ext cx="4896775" cy="4247317"/>
          </a:xfrm>
          <a:prstGeom prst="rect">
            <a:avLst/>
          </a:prstGeom>
          <a:noFill/>
        </p:spPr>
        <p:txBody>
          <a:bodyPr wrap="square">
            <a:spAutoFit/>
          </a:bodyPr>
          <a:lstStyle/>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express</a:t>
            </a:r>
            <a:r>
              <a:rPr lang="en-US" b="0" dirty="0">
                <a:solidFill>
                  <a:srgbClr val="000000"/>
                </a:solidFill>
                <a:effectLst/>
                <a:latin typeface="Consolas" panose="020B0609020204030204" pitchFamily="49" charset="0"/>
              </a:rPr>
              <a:t> = </a:t>
            </a:r>
            <a:r>
              <a:rPr lang="en-US" b="0" dirty="0">
                <a:solidFill>
                  <a:srgbClr val="795E26"/>
                </a:solidFill>
                <a:effectLst/>
                <a:latin typeface="Consolas" panose="020B0609020204030204" pitchFamily="49" charset="0"/>
              </a:rPr>
              <a:t>require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'express’</a:t>
            </a:r>
            <a:r>
              <a:rPr lang="en-US" b="0" dirty="0">
                <a:solidFill>
                  <a:srgbClr val="000000"/>
                </a:solidFill>
                <a:effectLst/>
                <a:latin typeface="Consolas" panose="020B0609020204030204" pitchFamily="49" charset="0"/>
              </a:rPr>
              <a:t>)</a:t>
            </a:r>
            <a:endParaRPr lang="ro-RO" b="0" dirty="0">
              <a:solidFill>
                <a:srgbClr val="0070C1"/>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app</a:t>
            </a:r>
            <a:r>
              <a:rPr lang="en-US" b="0" dirty="0">
                <a:solidFill>
                  <a:srgbClr val="000000"/>
                </a:solidFill>
                <a:effectLst/>
                <a:latin typeface="Consolas" panose="020B0609020204030204" pitchFamily="49" charset="0"/>
              </a:rPr>
              <a:t> = </a:t>
            </a:r>
            <a:r>
              <a:rPr lang="en-US" b="0" dirty="0">
                <a:solidFill>
                  <a:srgbClr val="795E26"/>
                </a:solidFill>
                <a:effectLst/>
                <a:latin typeface="Consolas" panose="020B0609020204030204" pitchFamily="49" charset="0"/>
              </a:rPr>
              <a:t>express</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express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json</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express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urlencoded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extended: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true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cookieParser</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"/resources"</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express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static</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__</a:t>
            </a:r>
            <a:r>
              <a:rPr lang="en-US" b="0" dirty="0" err="1">
                <a:solidFill>
                  <a:srgbClr val="001080"/>
                </a:solidFill>
                <a:effectLst/>
                <a:latin typeface="Consolas" panose="020B0609020204030204" pitchFamily="49" charset="0"/>
              </a:rPr>
              <a:t>dirname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"/resources"</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"view engine"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ejs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endParaRPr lang="ro-RO" b="0" dirty="0">
              <a:solidFill>
                <a:srgbClr val="0070C1"/>
              </a:solidFill>
              <a:effectLst/>
              <a:latin typeface="Consolas" panose="020B0609020204030204" pitchFamily="49" charset="0"/>
            </a:endParaRP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listen</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port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host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`Listening on port </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port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 via </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host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43B02049-9933-4DFA-B606-3B0C8B7C53A5}"/>
              </a:ext>
            </a:extLst>
          </p:cNvPr>
          <p:cNvSpPr txBox="1"/>
          <p:nvPr/>
        </p:nvSpPr>
        <p:spPr>
          <a:xfrm>
            <a:off x="885399" y="2594122"/>
            <a:ext cx="4858897" cy="2308324"/>
          </a:xfrm>
          <a:prstGeom prst="rect">
            <a:avLst/>
          </a:prstGeom>
          <a:noFill/>
        </p:spPr>
        <p:txBody>
          <a:bodyPr wrap="square" rtlCol="0">
            <a:spAutoFit/>
          </a:bodyPr>
          <a:lstStyle/>
          <a:p>
            <a:r>
              <a:rPr lang="ro-RO" dirty="0"/>
              <a:t>Pe RPI rulează un script Node.JS pe care este implementat un server prin intermediul </a:t>
            </a:r>
            <a:r>
              <a:rPr lang="ro-RO" dirty="0" err="1"/>
              <a:t>framework</a:t>
            </a:r>
            <a:r>
              <a:rPr lang="ro-RO" dirty="0"/>
              <a:t>-ului </a:t>
            </a:r>
            <a:r>
              <a:rPr lang="ro-RO" dirty="0" err="1"/>
              <a:t>express</a:t>
            </a:r>
            <a:r>
              <a:rPr lang="ro-RO" dirty="0"/>
              <a:t>. Setările inițiale includ posibilitatea </a:t>
            </a:r>
            <a:r>
              <a:rPr lang="ro-RO" dirty="0" err="1"/>
              <a:t>parsării</a:t>
            </a:r>
            <a:r>
              <a:rPr lang="ro-RO" dirty="0"/>
              <a:t> body-ului din </a:t>
            </a:r>
            <a:r>
              <a:rPr lang="ro-RO" dirty="0" err="1"/>
              <a:t>request</a:t>
            </a:r>
            <a:r>
              <a:rPr lang="ro-RO" dirty="0"/>
              <a:t>-uri sub forma de JSON (pentru autentificare), a cookie-urilor setate în browser (pentru salvarea statului de autentificat) și setarea ca director static al directorului de resurse.</a:t>
            </a:r>
            <a:endParaRPr lang="en-US" dirty="0"/>
          </a:p>
        </p:txBody>
      </p:sp>
    </p:spTree>
    <p:extLst>
      <p:ext uri="{BB962C8B-B14F-4D97-AF65-F5344CB8AC3E}">
        <p14:creationId xmlns:p14="http://schemas.microsoft.com/office/powerpoint/2010/main" val="2413874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 </a:t>
            </a:r>
          </a:p>
          <a:p>
            <a:pPr marL="0" indent="0">
              <a:buNone/>
            </a:pPr>
            <a:r>
              <a:rPr lang="ro-RO" b="1" dirty="0"/>
              <a:t>	</a:t>
            </a:r>
          </a:p>
        </p:txBody>
      </p:sp>
      <p:sp>
        <p:nvSpPr>
          <p:cNvPr id="4" name="TextBox 3">
            <a:extLst>
              <a:ext uri="{FF2B5EF4-FFF2-40B4-BE49-F238E27FC236}">
                <a16:creationId xmlns:a16="http://schemas.microsoft.com/office/drawing/2014/main" id="{26FDA79E-F9CB-48D4-801F-F081E20D08B3}"/>
              </a:ext>
            </a:extLst>
          </p:cNvPr>
          <p:cNvSpPr txBox="1"/>
          <p:nvPr/>
        </p:nvSpPr>
        <p:spPr>
          <a:xfrm>
            <a:off x="471404" y="2380086"/>
            <a:ext cx="5655076" cy="1477328"/>
          </a:xfrm>
          <a:prstGeom prst="rect">
            <a:avLst/>
          </a:prstGeom>
          <a:noFill/>
        </p:spPr>
        <p:txBody>
          <a:bodyPr wrap="square" rtlCol="0">
            <a:spAutoFit/>
          </a:bodyPr>
          <a:lstStyle/>
          <a:p>
            <a:r>
              <a:rPr lang="ro-RO" dirty="0"/>
              <a:t>Utilizatorii ce se pot conecta pe platformă sunt </a:t>
            </a:r>
            <a:r>
              <a:rPr lang="ro-RO" dirty="0" err="1"/>
              <a:t>administrati</a:t>
            </a:r>
            <a:r>
              <a:rPr lang="ro-RO" dirty="0"/>
              <a:t> in </a:t>
            </a:r>
            <a:r>
              <a:rPr lang="ro-RO" dirty="0" err="1"/>
              <a:t>fisierul</a:t>
            </a:r>
            <a:r>
              <a:rPr lang="ro-RO" dirty="0"/>
              <a:t> /data/</a:t>
            </a:r>
            <a:r>
              <a:rPr lang="ro-RO" dirty="0" err="1"/>
              <a:t>users.json</a:t>
            </a:r>
            <a:r>
              <a:rPr lang="ro-RO" dirty="0"/>
              <a:t> iar în program prin pachetul userController.js ce conține funcții în acest sens. Inițial avem un </a:t>
            </a:r>
            <a:r>
              <a:rPr lang="ro-RO" dirty="0" err="1"/>
              <a:t>user</a:t>
            </a:r>
            <a:r>
              <a:rPr lang="ro-RO" dirty="0"/>
              <a:t> </a:t>
            </a:r>
            <a:r>
              <a:rPr lang="ro-RO" dirty="0" err="1"/>
              <a:t>default</a:t>
            </a:r>
            <a:r>
              <a:rPr lang="ro-RO" dirty="0"/>
              <a:t> ce se autentifică prin </a:t>
            </a:r>
            <a:r>
              <a:rPr lang="ro-RO" dirty="0" err="1"/>
              <a:t>username-ul</a:t>
            </a:r>
            <a:r>
              <a:rPr lang="ro-RO" dirty="0"/>
              <a:t> </a:t>
            </a:r>
            <a:r>
              <a:rPr lang="ro-RO" dirty="0" err="1"/>
              <a:t>admin</a:t>
            </a:r>
            <a:r>
              <a:rPr lang="ro-RO" dirty="0"/>
              <a:t> și parola </a:t>
            </a:r>
            <a:r>
              <a:rPr lang="ro-RO" dirty="0" err="1"/>
              <a:t>admin</a:t>
            </a:r>
            <a:r>
              <a:rPr lang="ro-RO" dirty="0"/>
              <a:t>.</a:t>
            </a:r>
            <a:endParaRPr lang="en-US" dirty="0"/>
          </a:p>
        </p:txBody>
      </p:sp>
      <p:sp>
        <p:nvSpPr>
          <p:cNvPr id="6" name="TextBox 5">
            <a:extLst>
              <a:ext uri="{FF2B5EF4-FFF2-40B4-BE49-F238E27FC236}">
                <a16:creationId xmlns:a16="http://schemas.microsoft.com/office/drawing/2014/main" id="{99A55323-5A5B-4680-B55C-5632E01891D6}"/>
              </a:ext>
            </a:extLst>
          </p:cNvPr>
          <p:cNvSpPr txBox="1"/>
          <p:nvPr/>
        </p:nvSpPr>
        <p:spPr>
          <a:xfrm>
            <a:off x="3143583" y="4068600"/>
            <a:ext cx="6094520" cy="646331"/>
          </a:xfrm>
          <a:prstGeom prst="rect">
            <a:avLst/>
          </a:prstGeom>
          <a:noFill/>
        </p:spPr>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generate_salt</a:t>
            </a:r>
            <a:r>
              <a:rPr lang="en-US" b="0" dirty="0">
                <a:solidFill>
                  <a:srgbClr val="000000"/>
                </a:solidFill>
                <a:effectLst/>
                <a:latin typeface="Consolas" panose="020B0609020204030204" pitchFamily="49" charset="0"/>
              </a:rPr>
              <a:t>() {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genereaza</a:t>
            </a:r>
            <a:r>
              <a:rPr lang="en-US" b="0" dirty="0">
                <a:solidFill>
                  <a:srgbClr val="008000"/>
                </a:solidFill>
                <a:effectLst/>
                <a:latin typeface="Consolas" panose="020B0609020204030204" pitchFamily="49" charset="0"/>
              </a:rPr>
              <a:t> salt-ul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criptarea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parolelor</a:t>
            </a:r>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9E1A2A33-F7D0-4E12-8534-C5F5D7D28BFE}"/>
              </a:ext>
            </a:extLst>
          </p:cNvPr>
          <p:cNvSpPr txBox="1"/>
          <p:nvPr/>
        </p:nvSpPr>
        <p:spPr>
          <a:xfrm>
            <a:off x="3298942" y="4945764"/>
            <a:ext cx="6094520" cy="923330"/>
          </a:xfrm>
          <a:prstGeom prst="rect">
            <a:avLst/>
          </a:prstGeom>
          <a:noFill/>
        </p:spPr>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hash</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salt</a:t>
            </a:r>
            <a:r>
              <a:rPr lang="en-US" b="0" dirty="0">
                <a:solidFill>
                  <a:srgbClr val="000000"/>
                </a:solidFill>
                <a:effectLst/>
                <a:latin typeface="Consolas" panose="020B0609020204030204" pitchFamily="49" charset="0"/>
              </a:rPr>
              <a:t>) {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hasheaza</a:t>
            </a:r>
            <a:r>
              <a:rPr lang="en-US" b="0" dirty="0">
                <a:solidFill>
                  <a:srgbClr val="008000"/>
                </a:solidFill>
                <a:effectLst/>
                <a:latin typeface="Consolas" panose="020B0609020204030204" pitchFamily="49" charset="0"/>
              </a:rPr>
              <a:t> un string </a:t>
            </a:r>
            <a:r>
              <a:rPr lang="en-US" b="0" dirty="0" err="1">
                <a:solidFill>
                  <a:srgbClr val="008000"/>
                </a:solidFill>
                <a:effectLst/>
                <a:latin typeface="Consolas" panose="020B0609020204030204" pitchFamily="49" charset="0"/>
              </a:rPr>
              <a:t>combinat</a:t>
            </a:r>
            <a:r>
              <a:rPr lang="en-US" b="0" dirty="0">
                <a:solidFill>
                  <a:srgbClr val="008000"/>
                </a:solidFill>
                <a:effectLst/>
                <a:latin typeface="Consolas" panose="020B0609020204030204" pitchFamily="49" charset="0"/>
              </a:rPr>
              <a:t> cu un salt </a:t>
            </a:r>
            <a:r>
              <a:rPr lang="en-US" b="0" dirty="0" err="1">
                <a:solidFill>
                  <a:srgbClr val="008000"/>
                </a:solidFill>
                <a:effectLst/>
                <a:latin typeface="Consolas" panose="020B0609020204030204" pitchFamily="49" charset="0"/>
              </a:rPr>
              <a:t>folosit</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evitarea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stocarii</a:t>
            </a:r>
            <a:r>
              <a:rPr lang="en-US" b="0" dirty="0">
                <a:solidFill>
                  <a:srgbClr val="008000"/>
                </a:solidFill>
                <a:effectLst/>
                <a:latin typeface="Consolas" panose="020B0609020204030204" pitchFamily="49" charset="0"/>
              </a:rPr>
              <a:t> in plain text a </a:t>
            </a:r>
            <a:r>
              <a:rPr lang="en-US" b="0" dirty="0" err="1">
                <a:solidFill>
                  <a:srgbClr val="008000"/>
                </a:solidFill>
                <a:effectLst/>
                <a:latin typeface="Consolas" panose="020B0609020204030204" pitchFamily="49" charset="0"/>
              </a:rPr>
              <a:t>parolelor</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202688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9" name="TextBox 8">
            <a:extLst>
              <a:ext uri="{FF2B5EF4-FFF2-40B4-BE49-F238E27FC236}">
                <a16:creationId xmlns:a16="http://schemas.microsoft.com/office/drawing/2014/main" id="{BAF42A46-DAF5-45D7-9ED8-EE837F33CD81}"/>
              </a:ext>
            </a:extLst>
          </p:cNvPr>
          <p:cNvSpPr txBox="1"/>
          <p:nvPr/>
        </p:nvSpPr>
        <p:spPr>
          <a:xfrm>
            <a:off x="526002" y="2760034"/>
            <a:ext cx="11405586" cy="923330"/>
          </a:xfrm>
          <a:prstGeom prst="rect">
            <a:avLst/>
          </a:prstGeom>
          <a:noFill/>
        </p:spPr>
        <p:txBody>
          <a:bodyPr wrap="square">
            <a:spAutoFit/>
          </a:bodyPr>
          <a:lstStyle/>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creaza</a:t>
            </a:r>
            <a:r>
              <a:rPr lang="en-US" b="0" dirty="0">
                <a:solidFill>
                  <a:srgbClr val="008000"/>
                </a:solidFill>
                <a:effectLst/>
                <a:latin typeface="Consolas" panose="020B0609020204030204" pitchFamily="49" charset="0"/>
              </a:rPr>
              <a:t> un </a:t>
            </a:r>
            <a:r>
              <a:rPr lang="en-US" b="0" dirty="0" err="1">
                <a:solidFill>
                  <a:srgbClr val="008000"/>
                </a:solidFill>
                <a:effectLst/>
                <a:latin typeface="Consolas" panose="020B0609020204030204" pitchFamily="49" charset="0"/>
              </a:rPr>
              <a:t>obiect</a:t>
            </a:r>
            <a:r>
              <a:rPr lang="en-US" b="0" dirty="0">
                <a:solidFill>
                  <a:srgbClr val="008000"/>
                </a:solidFill>
                <a:effectLst/>
                <a:latin typeface="Consolas" panose="020B0609020204030204" pitchFamily="49" charset="0"/>
              </a:rPr>
              <a:t> de tip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contine</a:t>
            </a:r>
            <a:r>
              <a:rPr lang="en-US" b="0" dirty="0">
                <a:solidFill>
                  <a:srgbClr val="008000"/>
                </a:solidFill>
                <a:effectLst/>
                <a:latin typeface="Consolas" panose="020B0609020204030204" pitchFamily="49" charset="0"/>
              </a:rPr>
              <a:t> un username, </a:t>
            </a:r>
            <a:r>
              <a:rPr lang="en-US" b="0" dirty="0" err="1">
                <a:solidFill>
                  <a:srgbClr val="008000"/>
                </a:solidFill>
                <a:effectLst/>
                <a:latin typeface="Consolas" panose="020B0609020204030204" pitchFamily="49" charset="0"/>
              </a:rPr>
              <a:t>parola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email, </a:t>
            </a:r>
            <a:r>
              <a:rPr lang="en-US" b="0" dirty="0" err="1">
                <a:solidFill>
                  <a:srgbClr val="008000"/>
                </a:solidFill>
                <a:effectLst/>
                <a:latin typeface="Consolas" panose="020B0609020204030204" pitchFamily="49" charset="0"/>
              </a:rPr>
              <a:t>parola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va</a:t>
            </a:r>
            <a:r>
              <a:rPr lang="en-US" b="0" dirty="0">
                <a:solidFill>
                  <a:srgbClr val="008000"/>
                </a:solidFill>
                <a:effectLst/>
                <a:latin typeface="Consolas" panose="020B0609020204030204" pitchFamily="49" charset="0"/>
              </a:rPr>
              <a:t> fi </a:t>
            </a:r>
            <a:r>
              <a:rPr lang="en-US" b="0" dirty="0" err="1">
                <a:solidFill>
                  <a:srgbClr val="008000"/>
                </a:solidFill>
                <a:effectLst/>
                <a:latin typeface="Consolas" panose="020B0609020204030204" pitchFamily="49" charset="0"/>
              </a:rPr>
              <a:t>hashata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aici</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154643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8A5A-2C46-4277-878C-1EB3C4532834}"/>
              </a:ext>
            </a:extLst>
          </p:cNvPr>
          <p:cNvSpPr>
            <a:spLocks noGrp="1"/>
          </p:cNvSpPr>
          <p:nvPr>
            <p:ph type="title"/>
          </p:nvPr>
        </p:nvSpPr>
        <p:spPr/>
        <p:txBody>
          <a:bodyPr/>
          <a:lstStyle/>
          <a:p>
            <a:r>
              <a:rPr lang="ro-RO" dirty="0"/>
              <a:t>🧾Cuprins</a:t>
            </a:r>
            <a:endParaRPr lang="en-US" dirty="0"/>
          </a:p>
        </p:txBody>
      </p:sp>
      <p:sp>
        <p:nvSpPr>
          <p:cNvPr id="3" name="Content Placeholder 2">
            <a:extLst>
              <a:ext uri="{FF2B5EF4-FFF2-40B4-BE49-F238E27FC236}">
                <a16:creationId xmlns:a16="http://schemas.microsoft.com/office/drawing/2014/main" id="{CBA0B973-189A-404A-ABF4-98803E05DAF6}"/>
              </a:ext>
            </a:extLst>
          </p:cNvPr>
          <p:cNvSpPr>
            <a:spLocks noGrp="1"/>
          </p:cNvSpPr>
          <p:nvPr>
            <p:ph idx="1"/>
          </p:nvPr>
        </p:nvSpPr>
        <p:spPr/>
        <p:txBody>
          <a:bodyPr/>
          <a:lstStyle/>
          <a:p>
            <a:pPr>
              <a:buFont typeface="Wingdings" panose="05000000000000000000" pitchFamily="2" charset="2"/>
              <a:buChar char="q"/>
            </a:pPr>
            <a:r>
              <a:rPr lang="ro-RO" dirty="0"/>
              <a:t>  </a:t>
            </a:r>
            <a:r>
              <a:rPr lang="en-US" dirty="0" err="1"/>
              <a:t>Pagina</a:t>
            </a:r>
            <a:r>
              <a:rPr lang="en-US" dirty="0"/>
              <a:t> de </a:t>
            </a:r>
            <a:r>
              <a:rPr lang="en-US" dirty="0" err="1"/>
              <a:t>titlu</a:t>
            </a:r>
            <a:r>
              <a:rPr lang="en-US" dirty="0"/>
              <a:t> </a:t>
            </a:r>
          </a:p>
          <a:p>
            <a:pPr>
              <a:buFont typeface="Wingdings" panose="05000000000000000000" pitchFamily="2" charset="2"/>
              <a:buChar char="q"/>
            </a:pPr>
            <a:r>
              <a:rPr lang="ro-RO" dirty="0"/>
              <a:t>  </a:t>
            </a:r>
            <a:r>
              <a:rPr lang="en-US" dirty="0" err="1"/>
              <a:t>Cuprins</a:t>
            </a:r>
            <a:endParaRPr lang="en-US" dirty="0"/>
          </a:p>
          <a:p>
            <a:pPr>
              <a:buFont typeface="Wingdings" panose="05000000000000000000" pitchFamily="2" charset="2"/>
              <a:buChar char="q"/>
            </a:pPr>
            <a:r>
              <a:rPr lang="ro-RO" dirty="0"/>
              <a:t>  </a:t>
            </a:r>
            <a:r>
              <a:rPr lang="en-US" dirty="0"/>
              <a:t>Scop</a:t>
            </a:r>
          </a:p>
          <a:p>
            <a:pPr>
              <a:buFont typeface="Wingdings" panose="05000000000000000000" pitchFamily="2" charset="2"/>
              <a:buChar char="q"/>
            </a:pPr>
            <a:r>
              <a:rPr lang="ro-RO" dirty="0"/>
              <a:t>  </a:t>
            </a:r>
            <a:r>
              <a:rPr lang="en-US" dirty="0" err="1"/>
              <a:t>Descrierea</a:t>
            </a:r>
            <a:r>
              <a:rPr lang="en-US" dirty="0"/>
              <a:t> </a:t>
            </a:r>
            <a:r>
              <a:rPr lang="en-US" dirty="0" err="1"/>
              <a:t>detaliata</a:t>
            </a:r>
            <a:r>
              <a:rPr lang="en-US" dirty="0"/>
              <a:t> a </a:t>
            </a:r>
            <a:r>
              <a:rPr lang="en-US" dirty="0" err="1"/>
              <a:t>proiectului</a:t>
            </a:r>
            <a:endParaRPr lang="en-US" dirty="0"/>
          </a:p>
          <a:p>
            <a:pPr>
              <a:buFont typeface="Wingdings" panose="05000000000000000000" pitchFamily="2" charset="2"/>
              <a:buChar char="q"/>
            </a:pPr>
            <a:r>
              <a:rPr lang="ro-RO" dirty="0"/>
              <a:t>  </a:t>
            </a:r>
            <a:r>
              <a:rPr lang="en-US" dirty="0" err="1"/>
              <a:t>Implementare</a:t>
            </a:r>
            <a:endParaRPr lang="en-US" dirty="0"/>
          </a:p>
          <a:p>
            <a:pPr>
              <a:buFont typeface="Wingdings" panose="05000000000000000000" pitchFamily="2" charset="2"/>
              <a:buChar char="q"/>
            </a:pPr>
            <a:r>
              <a:rPr lang="ro-RO" dirty="0"/>
              <a:t>  </a:t>
            </a:r>
            <a:r>
              <a:rPr lang="en-US" dirty="0"/>
              <a:t>Lista de </a:t>
            </a:r>
            <a:r>
              <a:rPr lang="en-US" dirty="0" err="1"/>
              <a:t>componente</a:t>
            </a:r>
            <a:endParaRPr lang="en-US" dirty="0"/>
          </a:p>
          <a:p>
            <a:pPr>
              <a:buFont typeface="Wingdings" panose="05000000000000000000" pitchFamily="2" charset="2"/>
              <a:buChar char="q"/>
            </a:pPr>
            <a:r>
              <a:rPr lang="ro-RO" dirty="0"/>
              <a:t>  </a:t>
            </a:r>
            <a:r>
              <a:rPr lang="en-US" dirty="0" err="1"/>
              <a:t>Concluzii</a:t>
            </a:r>
            <a:endParaRPr lang="en-US" dirty="0"/>
          </a:p>
          <a:p>
            <a:pPr>
              <a:buFont typeface="Wingdings" panose="05000000000000000000" pitchFamily="2" charset="2"/>
              <a:buChar char="q"/>
            </a:pPr>
            <a:r>
              <a:rPr lang="ro-RO" dirty="0"/>
              <a:t>  </a:t>
            </a:r>
            <a:r>
              <a:rPr lang="en-US" dirty="0" err="1"/>
              <a:t>Bibliografie</a:t>
            </a:r>
            <a:endParaRPr lang="en-US" dirty="0"/>
          </a:p>
          <a:p>
            <a:pPr marL="0" indent="0">
              <a:buNone/>
            </a:pPr>
            <a:endParaRPr lang="ro-RO" dirty="0"/>
          </a:p>
        </p:txBody>
      </p:sp>
    </p:spTree>
    <p:extLst>
      <p:ext uri="{BB962C8B-B14F-4D97-AF65-F5344CB8AC3E}">
        <p14:creationId xmlns:p14="http://schemas.microsoft.com/office/powerpoint/2010/main" val="358096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10" name="TextBox 9">
            <a:extLst>
              <a:ext uri="{FF2B5EF4-FFF2-40B4-BE49-F238E27FC236}">
                <a16:creationId xmlns:a16="http://schemas.microsoft.com/office/drawing/2014/main" id="{0813A2B8-4863-4EB2-9DB0-96080B2CE63D}"/>
              </a:ext>
            </a:extLst>
          </p:cNvPr>
          <p:cNvSpPr txBox="1"/>
          <p:nvPr/>
        </p:nvSpPr>
        <p:spPr>
          <a:xfrm>
            <a:off x="304060" y="2605597"/>
            <a:ext cx="6094520" cy="2308324"/>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Initializeaza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datele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iar</a:t>
            </a:r>
            <a:r>
              <a:rPr lang="en-US" b="0" dirty="0">
                <a:solidFill>
                  <a:srgbClr val="008000"/>
                </a:solidFill>
                <a:effectLst/>
                <a:latin typeface="Consolas" panose="020B0609020204030204" pitchFamily="49" charset="0"/>
              </a:rPr>
              <a:t> in </a:t>
            </a:r>
            <a:r>
              <a:rPr lang="en-US" b="0" dirty="0" err="1">
                <a:solidFill>
                  <a:srgbClr val="008000"/>
                </a:solidFill>
                <a:effectLst/>
                <a:latin typeface="Consolas" panose="020B0609020204030204" pitchFamily="49" charset="0"/>
              </a:rPr>
              <a:t>cazul</a:t>
            </a:r>
            <a:r>
              <a:rPr lang="en-US" b="0" dirty="0">
                <a:solidFill>
                  <a:srgbClr val="008000"/>
                </a:solidFill>
                <a:effectLst/>
                <a:latin typeface="Consolas" panose="020B0609020204030204" pitchFamily="49" charset="0"/>
              </a:rPr>
              <a:t> in care </a:t>
            </a:r>
            <a:r>
              <a:rPr lang="en-US" b="0" dirty="0" err="1">
                <a:solidFill>
                  <a:srgbClr val="008000"/>
                </a:solidFill>
                <a:effectLst/>
                <a:latin typeface="Consolas" panose="020B0609020204030204" pitchFamily="49" charset="0"/>
              </a:rPr>
              <a:t>acestea</a:t>
            </a:r>
            <a:r>
              <a:rPr lang="en-US" b="0" dirty="0">
                <a:solidFill>
                  <a:srgbClr val="008000"/>
                </a:solidFill>
                <a:effectLst/>
                <a:latin typeface="Consolas" panose="020B0609020204030204" pitchFamily="49" charset="0"/>
              </a:rPr>
              <a:t> nu </a:t>
            </a:r>
            <a:r>
              <a:rPr lang="en-US" b="0" dirty="0" err="1">
                <a:solidFill>
                  <a:srgbClr val="008000"/>
                </a:solidFill>
                <a:effectLst/>
                <a:latin typeface="Consolas" panose="020B0609020204030204" pitchFamily="49" charset="0"/>
              </a:rPr>
              <a:t>exista</a:t>
            </a:r>
            <a:r>
              <a:rPr lang="en-US" b="0" dirty="0">
                <a:solidFill>
                  <a:srgbClr val="008000"/>
                </a:solidFill>
                <a:effectLst/>
                <a:latin typeface="Consolas" panose="020B0609020204030204" pitchFamily="49" charset="0"/>
              </a:rPr>
              <a:t> le </a:t>
            </a:r>
            <a:r>
              <a:rPr lang="en-US" b="0" dirty="0" err="1">
                <a:solidFill>
                  <a:srgbClr val="008000"/>
                </a:solidFill>
                <a:effectLst/>
                <a:latin typeface="Consolas" panose="020B0609020204030204" pitchFamily="49" charset="0"/>
              </a:rPr>
              <a:t>creeaza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impreuna</a:t>
            </a:r>
            <a:r>
              <a:rPr lang="en-US" b="0" dirty="0">
                <a:solidFill>
                  <a:srgbClr val="008000"/>
                </a:solidFill>
                <a:effectLst/>
                <a:latin typeface="Consolas" panose="020B0609020204030204" pitchFamily="49" charset="0"/>
              </a:rPr>
              <a:t> cu </a:t>
            </a:r>
            <a:r>
              <a:rPr lang="en-US" b="0" dirty="0" err="1">
                <a:solidFill>
                  <a:srgbClr val="008000"/>
                </a:solidFill>
                <a:effectLst/>
                <a:latin typeface="Consolas" panose="020B0609020204030204" pitchFamily="49" charset="0"/>
              </a:rPr>
              <a:t>utilizatorul</a:t>
            </a:r>
            <a:r>
              <a:rPr lang="en-US" b="0" dirty="0">
                <a:solidFill>
                  <a:srgbClr val="008000"/>
                </a:solidFill>
                <a:effectLst/>
                <a:latin typeface="Consolas" panose="020B0609020204030204" pitchFamily="49" charset="0"/>
              </a:rPr>
              <a:t> implicit admin </a:t>
            </a:r>
            <a:r>
              <a:rPr lang="en-US" b="0" dirty="0" err="1">
                <a:solidFill>
                  <a:srgbClr val="008000"/>
                </a:solidFill>
                <a:effectLst/>
                <a:latin typeface="Consolas" panose="020B0609020204030204" pitchFamily="49" charset="0"/>
              </a:rPr>
              <a:t>admin</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fs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readFileSync</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data_path</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'utf-8'</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JSON</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parse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3FD89981-78CF-4F49-B1D2-F2391AAA6990}"/>
              </a:ext>
            </a:extLst>
          </p:cNvPr>
          <p:cNvSpPr txBox="1"/>
          <p:nvPr/>
        </p:nvSpPr>
        <p:spPr>
          <a:xfrm>
            <a:off x="6398580" y="3567993"/>
            <a:ext cx="6094520" cy="2862322"/>
          </a:xfrm>
          <a:prstGeom prst="rect">
            <a:avLst/>
          </a:prstGeom>
          <a:noFill/>
        </p:spPr>
        <p:txBody>
          <a:bodyPr wrap="square">
            <a:spAutoFit/>
          </a:bodyPr>
          <a:lstStyle/>
          <a:p>
            <a:r>
              <a:rPr lang="en-US" b="0" dirty="0">
                <a:solidFill>
                  <a:srgbClr val="AF00DB"/>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code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"ENOENT"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Object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assign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createUser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"admin"</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"admin"</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"admin@admin.com"</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fs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writeFileSync</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data_path</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JSON</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stringify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endParaRPr lang="ro-RO" b="0" dirty="0">
              <a:solidFill>
                <a:srgbClr val="000000"/>
              </a:solidFill>
              <a:effectLst/>
              <a:latin typeface="Consolas" panose="020B0609020204030204" pitchFamily="49" charset="0"/>
            </a:endParaRPr>
          </a:p>
          <a:p>
            <a:r>
              <a:rPr lang="ro-RO"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67718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60336875-2750-477A-917B-31648A213C0C}"/>
              </a:ext>
            </a:extLst>
          </p:cNvPr>
          <p:cNvSpPr txBox="1"/>
          <p:nvPr/>
        </p:nvSpPr>
        <p:spPr>
          <a:xfrm>
            <a:off x="641410" y="2690336"/>
            <a:ext cx="11041603"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Verificarea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username-ul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parola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coincid</a:t>
            </a:r>
            <a:r>
              <a:rPr lang="en-US" b="0" dirty="0">
                <a:solidFill>
                  <a:srgbClr val="008000"/>
                </a:solidFill>
                <a:effectLst/>
                <a:latin typeface="Consolas" panose="020B0609020204030204" pitchFamily="49" charset="0"/>
              </a:rPr>
              <a:t> cu un user, in </a:t>
            </a:r>
            <a:r>
              <a:rPr lang="en-US" b="0" dirty="0" err="1">
                <a:solidFill>
                  <a:srgbClr val="008000"/>
                </a:solidFill>
                <a:effectLst/>
                <a:latin typeface="Consolas" panose="020B0609020204030204" pitchFamily="49" charset="0"/>
              </a:rPr>
              <a:t>caz</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afirmativ</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returnam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datele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referitoare</a:t>
            </a:r>
            <a:r>
              <a:rPr lang="en-US" b="0" dirty="0">
                <a:solidFill>
                  <a:srgbClr val="008000"/>
                </a:solidFill>
                <a:effectLst/>
                <a:latin typeface="Consolas" panose="020B0609020204030204" pitchFamily="49" charset="0"/>
              </a:rPr>
              <a:t> la </a:t>
            </a:r>
            <a:r>
              <a:rPr lang="en-US" b="0" dirty="0" err="1">
                <a:solidFill>
                  <a:srgbClr val="008000"/>
                </a:solidFill>
                <a:effectLst/>
                <a:latin typeface="Consolas" panose="020B0609020204030204" pitchFamily="49" charset="0"/>
              </a:rPr>
              <a:t>acesta</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loginUser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D72D6736-BC17-4473-BA6A-7207C2F284E5}"/>
              </a:ext>
            </a:extLst>
          </p:cNvPr>
          <p:cNvSpPr txBox="1"/>
          <p:nvPr/>
        </p:nvSpPr>
        <p:spPr>
          <a:xfrm>
            <a:off x="641409" y="4002716"/>
            <a:ext cx="10615475"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Verificam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un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exista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 </a:t>
            </a:r>
            <a:r>
              <a:rPr lang="en-US" b="0" dirty="0" err="1">
                <a:solidFill>
                  <a:srgbClr val="008000"/>
                </a:solidFill>
                <a:effectLst/>
                <a:latin typeface="Consolas" panose="020B0609020204030204" pitchFamily="49" charset="0"/>
              </a:rPr>
              <a:t>evita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autentificarea</a:t>
            </a:r>
            <a:r>
              <a:rPr lang="en-US" b="0" dirty="0">
                <a:solidFill>
                  <a:srgbClr val="008000"/>
                </a:solidFill>
                <a:effectLst/>
                <a:latin typeface="Consolas" panose="020B0609020204030204" pitchFamily="49" charset="0"/>
              </a:rPr>
              <a:t> cu JWT a </a:t>
            </a:r>
            <a:r>
              <a:rPr lang="en-US" b="0" dirty="0" err="1">
                <a:solidFill>
                  <a:srgbClr val="008000"/>
                </a:solidFill>
                <a:effectLst/>
                <a:latin typeface="Consolas" panose="020B0609020204030204" pitchFamily="49" charset="0"/>
              </a:rPr>
              <a:t>unui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sters</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existsUser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589656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8D8524FC-BF29-4903-B604-112E86FB6489}"/>
              </a:ext>
            </a:extLst>
          </p:cNvPr>
          <p:cNvSpPr txBox="1"/>
          <p:nvPr/>
        </p:nvSpPr>
        <p:spPr>
          <a:xfrm>
            <a:off x="552634" y="2828835"/>
            <a:ext cx="11006091" cy="646331"/>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Inregistrarea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unui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nu </a:t>
            </a:r>
            <a:r>
              <a:rPr lang="en-US" b="0" dirty="0" err="1">
                <a:solidFill>
                  <a:srgbClr val="008000"/>
                </a:solidFill>
                <a:effectLst/>
                <a:latin typeface="Consolas" panose="020B0609020204030204" pitchFamily="49" charset="0"/>
              </a:rPr>
              <a:t>exista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unul</a:t>
            </a:r>
            <a:r>
              <a:rPr lang="en-US" b="0" dirty="0">
                <a:solidFill>
                  <a:srgbClr val="008000"/>
                </a:solidFill>
                <a:effectLst/>
                <a:latin typeface="Consolas" panose="020B0609020204030204" pitchFamily="49" charset="0"/>
              </a:rPr>
              <a:t> cu </a:t>
            </a:r>
            <a:r>
              <a:rPr lang="en-US" b="0" dirty="0" err="1">
                <a:solidFill>
                  <a:srgbClr val="008000"/>
                </a:solidFill>
                <a:effectLst/>
                <a:latin typeface="Consolas" panose="020B0609020204030204" pitchFamily="49" charset="0"/>
              </a:rPr>
              <a:t>acelasi</a:t>
            </a:r>
            <a:r>
              <a:rPr lang="en-US" b="0" dirty="0">
                <a:solidFill>
                  <a:srgbClr val="008000"/>
                </a:solidFill>
                <a:effectLst/>
                <a:latin typeface="Consolas" panose="020B0609020204030204" pitchFamily="49" charset="0"/>
              </a:rPr>
              <a:t> username </a:t>
            </a:r>
            <a:r>
              <a:rPr lang="en-US" b="0" dirty="0" err="1">
                <a:solidFill>
                  <a:srgbClr val="008000"/>
                </a:solidFill>
                <a:effectLst/>
                <a:latin typeface="Consolas" panose="020B0609020204030204" pitchFamily="49" charset="0"/>
              </a:rPr>
              <a:t>sau</a:t>
            </a:r>
            <a:r>
              <a:rPr lang="en-US" b="0" dirty="0">
                <a:solidFill>
                  <a:srgbClr val="008000"/>
                </a:solidFill>
                <a:effectLst/>
                <a:latin typeface="Consolas" panose="020B0609020204030204" pitchFamily="49" charset="0"/>
              </a:rPr>
              <a:t> email</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signUpUser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4BFC0A0F-9AAE-4249-BD06-AF7EED1D1280}"/>
              </a:ext>
            </a:extLst>
          </p:cNvPr>
          <p:cNvSpPr txBox="1"/>
          <p:nvPr/>
        </p:nvSpPr>
        <p:spPr>
          <a:xfrm>
            <a:off x="552634" y="3669144"/>
            <a:ext cx="10429044" cy="1754326"/>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Criptam</a:t>
            </a:r>
            <a:r>
              <a:rPr lang="en-US" b="0" dirty="0">
                <a:solidFill>
                  <a:srgbClr val="008000"/>
                </a:solidFill>
                <a:effectLst/>
                <a:latin typeface="Consolas" panose="020B0609020204030204" pitchFamily="49" charset="0"/>
              </a:rPr>
              <a:t> un id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generam</a:t>
            </a:r>
            <a:r>
              <a:rPr lang="en-US" b="0" dirty="0">
                <a:solidFill>
                  <a:srgbClr val="008000"/>
                </a:solidFill>
                <a:effectLst/>
                <a:latin typeface="Consolas" panose="020B0609020204030204" pitchFamily="49" charset="0"/>
              </a:rPr>
              <a:t> un JWT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autentificare</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sign</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jwt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env</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JWT_SECRET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expiresIn</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env</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JWT_EXPIRES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95955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0AD8A4BD-10CD-49E2-ABF2-F7BC65B2CB87}"/>
              </a:ext>
            </a:extLst>
          </p:cNvPr>
          <p:cNvSpPr txBox="1"/>
          <p:nvPr/>
        </p:nvSpPr>
        <p:spPr>
          <a:xfrm>
            <a:off x="943251" y="2828835"/>
            <a:ext cx="10659863"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Trimitem</a:t>
            </a:r>
            <a:r>
              <a:rPr lang="en-US" b="0" dirty="0">
                <a:solidFill>
                  <a:srgbClr val="008000"/>
                </a:solidFill>
                <a:effectLst/>
                <a:latin typeface="Consolas" panose="020B0609020204030204" pitchFamily="49" charset="0"/>
              </a:rPr>
              <a:t> token JWT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setam</a:t>
            </a:r>
            <a:r>
              <a:rPr lang="en-US" b="0" dirty="0">
                <a:solidFill>
                  <a:srgbClr val="008000"/>
                </a:solidFill>
                <a:effectLst/>
                <a:latin typeface="Consolas" panose="020B0609020204030204" pitchFamily="49" charset="0"/>
              </a:rPr>
              <a:t> cookie-ul in </a:t>
            </a:r>
            <a:r>
              <a:rPr lang="en-US" b="0" dirty="0" err="1">
                <a:solidFill>
                  <a:srgbClr val="008000"/>
                </a:solidFill>
                <a:effectLst/>
                <a:latin typeface="Consolas" panose="020B0609020204030204" pitchFamily="49" charset="0"/>
              </a:rPr>
              <a:t>cazul</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unei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autentificari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reusite</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sendToken</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token</a:t>
            </a:r>
            <a:r>
              <a:rPr lang="en-US" b="0" dirty="0">
                <a:solidFill>
                  <a:srgbClr val="000000"/>
                </a:solidFill>
                <a:effectLst/>
                <a:latin typeface="Consolas" panose="020B0609020204030204" pitchFamily="49" charset="0"/>
              </a:rPr>
              <a:t> = </a:t>
            </a:r>
            <a:r>
              <a:rPr lang="en-US" b="0" dirty="0">
                <a:solidFill>
                  <a:srgbClr val="795E26"/>
                </a:solidFill>
                <a:effectLst/>
                <a:latin typeface="Consolas" panose="020B0609020204030204" pitchFamily="49" charset="0"/>
              </a:rPr>
              <a:t>sign</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438C88D9-57A1-46B4-A395-35EF138ABCD5}"/>
              </a:ext>
            </a:extLst>
          </p:cNvPr>
          <p:cNvSpPr txBox="1"/>
          <p:nvPr/>
        </p:nvSpPr>
        <p:spPr>
          <a:xfrm>
            <a:off x="943251" y="3857414"/>
            <a:ext cx="9144740" cy="2031325"/>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Conectarea</a:t>
            </a:r>
            <a:r>
              <a:rPr lang="en-US" b="0" dirty="0">
                <a:solidFill>
                  <a:srgbClr val="008000"/>
                </a:solidFill>
                <a:effectLst/>
                <a:latin typeface="Consolas" panose="020B0609020204030204" pitchFamily="49" charset="0"/>
              </a:rPr>
              <a:t> din API se face </a:t>
            </a:r>
            <a:r>
              <a:rPr lang="en-US" b="0" dirty="0" err="1">
                <a:solidFill>
                  <a:srgbClr val="008000"/>
                </a:solidFill>
                <a:effectLst/>
                <a:latin typeface="Consolas" panose="020B0609020204030204" pitchFamily="49" charset="0"/>
              </a:rPr>
              <a:t>apeland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functia</a:t>
            </a:r>
            <a:r>
              <a:rPr lang="en-US" b="0" dirty="0">
                <a:solidFill>
                  <a:srgbClr val="008000"/>
                </a:solidFill>
                <a:effectLst/>
                <a:latin typeface="Consolas" panose="020B0609020204030204" pitchFamily="49" charset="0"/>
              </a:rPr>
              <a:t> de login </a:t>
            </a:r>
            <a:r>
              <a:rPr lang="en-US" b="0" dirty="0" err="1">
                <a:solidFill>
                  <a:srgbClr val="008000"/>
                </a:solidFill>
                <a:effectLst/>
                <a:latin typeface="Consolas" panose="020B0609020204030204" pitchFamily="49" charset="0"/>
              </a:rPr>
              <a:t>anterioara</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login</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next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'Username or password was not introduced.'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loginUser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20648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5" name="TextBox 4">
            <a:extLst>
              <a:ext uri="{FF2B5EF4-FFF2-40B4-BE49-F238E27FC236}">
                <a16:creationId xmlns:a16="http://schemas.microsoft.com/office/drawing/2014/main" id="{58FD117E-D11C-4AA5-BAD8-5952C6B070CB}"/>
              </a:ext>
            </a:extLst>
          </p:cNvPr>
          <p:cNvSpPr txBox="1"/>
          <p:nvPr/>
        </p:nvSpPr>
        <p:spPr>
          <a:xfrm>
            <a:off x="685798" y="2703252"/>
            <a:ext cx="11254668" cy="2308324"/>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Inregistrarea</a:t>
            </a:r>
            <a:r>
              <a:rPr lang="en-US" b="0" dirty="0">
                <a:solidFill>
                  <a:srgbClr val="008000"/>
                </a:solidFill>
                <a:effectLst/>
                <a:latin typeface="Consolas" panose="020B0609020204030204" pitchFamily="49" charset="0"/>
              </a:rPr>
              <a:t> din API se face </a:t>
            </a:r>
            <a:r>
              <a:rPr lang="en-US" b="0" dirty="0" err="1">
                <a:solidFill>
                  <a:srgbClr val="008000"/>
                </a:solidFill>
                <a:effectLst/>
                <a:latin typeface="Consolas" panose="020B0609020204030204" pitchFamily="49" charset="0"/>
              </a:rPr>
              <a:t>apeland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functia</a:t>
            </a:r>
            <a:r>
              <a:rPr lang="en-US" b="0" dirty="0">
                <a:solidFill>
                  <a:srgbClr val="008000"/>
                </a:solidFill>
                <a:effectLst/>
                <a:latin typeface="Consolas" panose="020B0609020204030204" pitchFamily="49" charset="0"/>
              </a:rPr>
              <a:t> de login </a:t>
            </a:r>
            <a:r>
              <a:rPr lang="en-US" b="0" dirty="0" err="1">
                <a:solidFill>
                  <a:srgbClr val="008000"/>
                </a:solidFill>
                <a:effectLst/>
                <a:latin typeface="Consolas" panose="020B0609020204030204" pitchFamily="49" charset="0"/>
              </a:rPr>
              <a:t>anterioara</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signup</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next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'Email, password, </a:t>
            </a:r>
            <a:r>
              <a:rPr lang="en-US" b="0" dirty="0" err="1">
                <a:solidFill>
                  <a:srgbClr val="A31515"/>
                </a:solidFill>
                <a:effectLst/>
                <a:latin typeface="Consolas" panose="020B0609020204030204" pitchFamily="49" charset="0"/>
              </a:rPr>
              <a:t>user_name</a:t>
            </a:r>
            <a:r>
              <a:rPr lang="en-US" b="0" dirty="0">
                <a:solidFill>
                  <a:srgbClr val="A31515"/>
                </a:solidFill>
                <a:effectLst/>
                <a:latin typeface="Consolas" panose="020B0609020204030204" pitchFamily="49" charset="0"/>
              </a:rPr>
              <a:t> was not introduced.'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signUpUser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6495E946-52F1-443A-AF55-A88B69907256}"/>
              </a:ext>
            </a:extLst>
          </p:cNvPr>
          <p:cNvSpPr txBox="1"/>
          <p:nvPr/>
        </p:nvSpPr>
        <p:spPr>
          <a:xfrm>
            <a:off x="628464" y="5328356"/>
            <a:ext cx="10935072" cy="646331"/>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Protejarea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resurselor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cailor</a:t>
            </a:r>
            <a:r>
              <a:rPr lang="en-US" b="0" dirty="0">
                <a:solidFill>
                  <a:srgbClr val="008000"/>
                </a:solidFill>
                <a:effectLst/>
                <a:latin typeface="Consolas" panose="020B0609020204030204" pitchFamily="49" charset="0"/>
              </a:rPr>
              <a:t>) ca </a:t>
            </a:r>
            <a:r>
              <a:rPr lang="en-US" b="0" dirty="0" err="1">
                <a:solidFill>
                  <a:srgbClr val="008000"/>
                </a:solidFill>
                <a:effectLst/>
                <a:latin typeface="Consolas" panose="020B0609020204030204" pitchFamily="49" charset="0"/>
              </a:rPr>
              <a:t>sa</a:t>
            </a:r>
            <a:r>
              <a:rPr lang="en-US" b="0" dirty="0">
                <a:solidFill>
                  <a:srgbClr val="008000"/>
                </a:solidFill>
                <a:effectLst/>
                <a:latin typeface="Consolas" panose="020B0609020204030204" pitchFamily="49" charset="0"/>
              </a:rPr>
              <a:t> fie </a:t>
            </a:r>
            <a:r>
              <a:rPr lang="en-US" b="0" dirty="0" err="1">
                <a:solidFill>
                  <a:srgbClr val="008000"/>
                </a:solidFill>
                <a:effectLst/>
                <a:latin typeface="Consolas" panose="020B0609020204030204" pitchFamily="49" charset="0"/>
              </a:rPr>
              <a:t>accesate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doar</a:t>
            </a:r>
            <a:r>
              <a:rPr lang="en-US" b="0" dirty="0">
                <a:solidFill>
                  <a:srgbClr val="008000"/>
                </a:solidFill>
                <a:effectLst/>
                <a:latin typeface="Consolas" panose="020B0609020204030204" pitchFamily="49" charset="0"/>
              </a:rPr>
              <a:t> de </a:t>
            </a:r>
            <a:r>
              <a:rPr lang="en-US" b="0" dirty="0" err="1">
                <a:solidFill>
                  <a:srgbClr val="008000"/>
                </a:solidFill>
                <a:effectLst/>
                <a:latin typeface="Consolas" panose="020B0609020204030204" pitchFamily="49" charset="0"/>
              </a:rPr>
              <a:t>utilizatori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conectati</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protect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223314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0C5137B1-C1E1-4030-8CF6-E9ACB7BBFDBB}"/>
              </a:ext>
            </a:extLst>
          </p:cNvPr>
          <p:cNvSpPr txBox="1"/>
          <p:nvPr/>
        </p:nvSpPr>
        <p:spPr>
          <a:xfrm>
            <a:off x="632533" y="2657085"/>
            <a:ext cx="8049827"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Deconectarea</a:t>
            </a:r>
            <a:r>
              <a:rPr lang="en-US" b="0" dirty="0">
                <a:solidFill>
                  <a:srgbClr val="008000"/>
                </a:solidFill>
                <a:effectLst/>
                <a:latin typeface="Consolas" panose="020B0609020204030204" pitchFamily="49" charset="0"/>
              </a:rPr>
              <a:t> se face </a:t>
            </a:r>
            <a:r>
              <a:rPr lang="en-US" b="0" dirty="0" err="1">
                <a:solidFill>
                  <a:srgbClr val="008000"/>
                </a:solidFill>
                <a:effectLst/>
                <a:latin typeface="Consolas" panose="020B0609020204030204" pitchFamily="49" charset="0"/>
              </a:rPr>
              <a:t>stergand</a:t>
            </a:r>
            <a:r>
              <a:rPr lang="en-US" b="0" dirty="0">
                <a:solidFill>
                  <a:srgbClr val="008000"/>
                </a:solidFill>
                <a:effectLst/>
                <a:latin typeface="Consolas" panose="020B0609020204030204" pitchFamily="49" charset="0"/>
              </a:rPr>
              <a:t> JWT-ul din token</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logout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cookie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jwt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'PROIECT_ASC'</a:t>
            </a:r>
            <a:r>
              <a:rPr lang="en-US" b="0" dirty="0">
                <a:solidFill>
                  <a:srgbClr val="000000"/>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C7B995FF-3E03-40EE-A4DC-5CFA74BE4F44}"/>
              </a:ext>
            </a:extLst>
          </p:cNvPr>
          <p:cNvSpPr txBox="1"/>
          <p:nvPr/>
        </p:nvSpPr>
        <p:spPr>
          <a:xfrm>
            <a:off x="597393" y="3909759"/>
            <a:ext cx="10997214"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Se </a:t>
            </a:r>
            <a:r>
              <a:rPr lang="en-US" b="0" dirty="0" err="1">
                <a:solidFill>
                  <a:srgbClr val="008000"/>
                </a:solidFill>
                <a:effectLst/>
                <a:latin typeface="Consolas" panose="020B0609020204030204" pitchFamily="49" charset="0"/>
              </a:rPr>
              <a:t>verifica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JWT-ul </a:t>
            </a:r>
            <a:r>
              <a:rPr lang="en-US" b="0" dirty="0" err="1">
                <a:solidFill>
                  <a:srgbClr val="008000"/>
                </a:solidFill>
                <a:effectLst/>
                <a:latin typeface="Consolas" panose="020B0609020204030204" pitchFamily="49" charset="0"/>
              </a:rPr>
              <a:t>este</a:t>
            </a:r>
            <a:r>
              <a:rPr lang="en-US" b="0" dirty="0">
                <a:solidFill>
                  <a:srgbClr val="008000"/>
                </a:solidFill>
                <a:effectLst/>
                <a:latin typeface="Consolas" panose="020B0609020204030204" pitchFamily="49" charset="0"/>
              </a:rPr>
              <a:t> valid ca </a:t>
            </a:r>
            <a:r>
              <a:rPr lang="en-US" b="0" dirty="0" err="1">
                <a:solidFill>
                  <a:srgbClr val="008000"/>
                </a:solidFill>
                <a:effectLst/>
                <a:latin typeface="Consolas" panose="020B0609020204030204" pitchFamily="49" charset="0"/>
              </a:rPr>
              <a:t>sa</a:t>
            </a:r>
            <a:r>
              <a:rPr lang="en-US" b="0" dirty="0">
                <a:solidFill>
                  <a:srgbClr val="008000"/>
                </a:solidFill>
                <a:effectLst/>
                <a:latin typeface="Consolas" panose="020B0609020204030204" pitchFamily="49" charset="0"/>
              </a:rPr>
              <a:t> se </a:t>
            </a:r>
            <a:r>
              <a:rPr lang="en-US" b="0" dirty="0" err="1">
                <a:solidFill>
                  <a:srgbClr val="008000"/>
                </a:solidFill>
                <a:effectLst/>
                <a:latin typeface="Consolas" panose="020B0609020204030204" pitchFamily="49" charset="0"/>
              </a:rPr>
              <a:t>mentina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faptul</a:t>
            </a:r>
            <a:r>
              <a:rPr lang="en-US" b="0" dirty="0">
                <a:solidFill>
                  <a:srgbClr val="008000"/>
                </a:solidFill>
                <a:effectLst/>
                <a:latin typeface="Consolas" panose="020B0609020204030204" pitchFamily="49" charset="0"/>
              </a:rPr>
              <a:t> ca </a:t>
            </a:r>
            <a:r>
              <a:rPr lang="en-US" b="0" dirty="0" err="1">
                <a:solidFill>
                  <a:srgbClr val="008000"/>
                </a:solidFill>
                <a:effectLst/>
                <a:latin typeface="Consolas" panose="020B0609020204030204" pitchFamily="49" charset="0"/>
              </a:rPr>
              <a:t>utilizatorul</a:t>
            </a:r>
            <a:r>
              <a:rPr lang="en-US" b="0" dirty="0">
                <a:solidFill>
                  <a:srgbClr val="008000"/>
                </a:solidFill>
                <a:effectLst/>
                <a:latin typeface="Consolas" panose="020B0609020204030204" pitchFamily="49" charset="0"/>
              </a:rPr>
              <a:t> a </a:t>
            </a:r>
            <a:r>
              <a:rPr lang="en-US" b="0" dirty="0" err="1">
                <a:solidFill>
                  <a:srgbClr val="008000"/>
                </a:solidFill>
                <a:effectLst/>
                <a:latin typeface="Consolas" panose="020B0609020204030204" pitchFamily="49" charset="0"/>
              </a:rPr>
              <a:t>fost</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conectat</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isLoggedIn</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303936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r>
              <a:rPr lang="ro-RO" dirty="0"/>
              <a:t>Funcțiile pot fi apelate prin intermediul API-ului ce provine de la server-</a:t>
            </a:r>
            <a:r>
              <a:rPr lang="ro-RO" dirty="0" err="1"/>
              <a:t>ul</a:t>
            </a:r>
            <a:r>
              <a:rPr lang="ro-RO" dirty="0"/>
              <a:t> web.</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post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/v1/login'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login</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post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/v1/signup'</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signup</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/v1/logout'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logout</a:t>
            </a:r>
            <a:r>
              <a:rPr lang="en-US" b="0" dirty="0">
                <a:solidFill>
                  <a:srgbClr val="000000"/>
                </a:solidFill>
                <a:effectLst/>
                <a:latin typeface="Consolas" panose="020B0609020204030204" pitchFamily="49" charset="0"/>
              </a:rPr>
              <a:t>)</a:t>
            </a:r>
          </a:p>
          <a:p>
            <a:pPr marL="0" indent="0">
              <a:buNone/>
            </a:pPr>
            <a:endParaRPr lang="ro-RO" dirty="0"/>
          </a:p>
          <a:p>
            <a:pPr marL="0" indent="0">
              <a:buNone/>
            </a:pPr>
            <a:endParaRPr lang="ro-RO" b="1" dirty="0"/>
          </a:p>
        </p:txBody>
      </p:sp>
    </p:spTree>
    <p:extLst>
      <p:ext uri="{BB962C8B-B14F-4D97-AF65-F5344CB8AC3E}">
        <p14:creationId xmlns:p14="http://schemas.microsoft.com/office/powerpoint/2010/main" val="69184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p>
          <a:p>
            <a:pPr marL="0" indent="0">
              <a:buNone/>
            </a:pPr>
            <a:r>
              <a:rPr lang="ro-RO" sz="1600" b="1" dirty="0"/>
              <a:t>	</a:t>
            </a:r>
            <a:r>
              <a:rPr lang="ro-RO" sz="1600" dirty="0"/>
              <a:t>Accesul la pagini se face in funcție de starea celui care intră, dacă nu este conectat atunci nu poate să acceseze nicio resursă si va avea un ecran de </a:t>
            </a:r>
            <a:r>
              <a:rPr lang="ro-RO" sz="1600" dirty="0" err="1"/>
              <a:t>logare</a:t>
            </a:r>
            <a:r>
              <a:rPr lang="ro-RO" sz="1600" dirty="0"/>
              <a:t>, dacă este conectat atunci îi se va afișa o pagina în care are acces la toate resursele.</a:t>
            </a:r>
            <a:endParaRPr lang="ro-RO" dirty="0"/>
          </a:p>
          <a:p>
            <a:pPr marL="0" indent="0">
              <a:buNone/>
            </a:pPr>
            <a:endParaRPr lang="ro-RO" b="1" dirty="0"/>
          </a:p>
        </p:txBody>
      </p:sp>
      <p:sp>
        <p:nvSpPr>
          <p:cNvPr id="5" name="TextBox 4">
            <a:extLst>
              <a:ext uri="{FF2B5EF4-FFF2-40B4-BE49-F238E27FC236}">
                <a16:creationId xmlns:a16="http://schemas.microsoft.com/office/drawing/2014/main" id="{0F81AA9A-5E6D-4C6E-844C-1F8970E9B64F}"/>
              </a:ext>
            </a:extLst>
          </p:cNvPr>
          <p:cNvSpPr txBox="1"/>
          <p:nvPr/>
        </p:nvSpPr>
        <p:spPr>
          <a:xfrm>
            <a:off x="2159493" y="3204063"/>
            <a:ext cx="9150658" cy="3139321"/>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"/signup"</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protect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render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pagini</a:t>
            </a:r>
            <a:r>
              <a:rPr lang="en-US" b="0" dirty="0">
                <a:solidFill>
                  <a:srgbClr val="A31515"/>
                </a:solidFill>
                <a:effectLst/>
                <a:latin typeface="Consolas" panose="020B0609020204030204" pitchFamily="49" charset="0"/>
              </a:rPr>
              <a:t>/signup'</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isLoggedIn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locals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render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pagini</a:t>
            </a:r>
            <a:r>
              <a:rPr lang="en-US" b="0" dirty="0">
                <a:solidFill>
                  <a:srgbClr val="A31515"/>
                </a:solidFill>
                <a:effectLst/>
                <a:latin typeface="Consolas" panose="020B0609020204030204" pitchFamily="49" charset="0"/>
              </a:rPr>
              <a:t>/home"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render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pagini</a:t>
            </a:r>
            <a:r>
              <a:rPr lang="en-US" b="0" dirty="0">
                <a:solidFill>
                  <a:srgbClr val="A31515"/>
                </a:solidFill>
                <a:effectLst/>
                <a:latin typeface="Consolas" panose="020B0609020204030204" pitchFamily="49" charset="0"/>
              </a:rPr>
              <a:t>/login"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25820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p>
          <a:p>
            <a:pPr marL="0" indent="0">
              <a:buNone/>
            </a:pPr>
            <a:r>
              <a:rPr lang="ro-RO" sz="1600" b="1" dirty="0"/>
              <a:t>	</a:t>
            </a:r>
            <a:r>
              <a:rPr lang="ro-RO" sz="1600" dirty="0"/>
              <a:t>Diferența dacă o rută este protejată și dacă utilizatorul este conectat este că o rută protejată este esențial să fim conectați, dacă nu, vom avea eroare. Pe o rută pe care verificăm daca un utilizator este conectat sau nu, doar se afișează pagina într-un mod diferit.</a:t>
            </a:r>
            <a:endParaRPr lang="ro-RO" dirty="0"/>
          </a:p>
          <a:p>
            <a:pPr marL="0" indent="0">
              <a:buNone/>
            </a:pPr>
            <a:endParaRPr lang="ro-RO" b="1" dirty="0"/>
          </a:p>
        </p:txBody>
      </p:sp>
    </p:spTree>
    <p:extLst>
      <p:ext uri="{BB962C8B-B14F-4D97-AF65-F5344CB8AC3E}">
        <p14:creationId xmlns:p14="http://schemas.microsoft.com/office/powerpoint/2010/main" val="830368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Pentru a conecta încuietoarea folosim un port de pe RPI, normal port-</a:t>
            </a:r>
            <a:r>
              <a:rPr lang="ro-RO" dirty="0" err="1"/>
              <a:t>ul</a:t>
            </a:r>
            <a:r>
              <a:rPr lang="ro-RO" dirty="0"/>
              <a:t> este oprit și solenoidul este închis deci ușa este închisă. Când vrem să deschidem poarta trimitem pe port un semnal </a:t>
            </a:r>
            <a:r>
              <a:rPr lang="ro-RO" dirty="0" err="1"/>
              <a:t>High</a:t>
            </a:r>
            <a:r>
              <a:rPr lang="ro-RO" dirty="0"/>
              <a:t>, ce activează releul ce va transmite voltaj către solenoid și ușa se deschide.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5843605F-BB8D-40FA-87D2-589DF1B719A0}"/>
              </a:ext>
            </a:extLst>
          </p:cNvPr>
          <p:cNvSpPr txBox="1"/>
          <p:nvPr/>
        </p:nvSpPr>
        <p:spPr>
          <a:xfrm>
            <a:off x="224161" y="3612252"/>
            <a:ext cx="6094520" cy="2585323"/>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Inchidem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poarta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trimitand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semnalul</a:t>
            </a:r>
            <a:r>
              <a:rPr lang="en-US" b="0" dirty="0">
                <a:solidFill>
                  <a:srgbClr val="008000"/>
                </a:solidFill>
                <a:effectLst/>
                <a:latin typeface="Consolas" panose="020B0609020204030204" pitchFamily="49" charset="0"/>
              </a:rPr>
              <a:t> 0</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close_gate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typeof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Gpio</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'undefined'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doorlock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writeSync</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"CLOSED"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"CLOSED"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96EB2C-E7A9-43B4-B57B-F50E0C83BC09}"/>
              </a:ext>
            </a:extLst>
          </p:cNvPr>
          <p:cNvSpPr txBox="1"/>
          <p:nvPr/>
        </p:nvSpPr>
        <p:spPr>
          <a:xfrm>
            <a:off x="5595151" y="3612251"/>
            <a:ext cx="6094520" cy="2585323"/>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Deschidem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poarta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trimitand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semnalul</a:t>
            </a:r>
            <a:r>
              <a:rPr lang="en-US" b="0" dirty="0">
                <a:solidFill>
                  <a:srgbClr val="008000"/>
                </a:solidFill>
                <a:effectLst/>
                <a:latin typeface="Consolas" panose="020B0609020204030204" pitchFamily="49" charset="0"/>
              </a:rPr>
              <a:t> 1</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open_gate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typeof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Gpio</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'undefined'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doorlock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writeSync</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"OPEN"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"OPEN"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93661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📌Scop</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p:txBody>
          <a:bodyPr anchor="ctr"/>
          <a:lstStyle/>
          <a:p>
            <a:endParaRPr lang="ro-RO" dirty="0"/>
          </a:p>
          <a:p>
            <a:pPr>
              <a:buFont typeface="Arial" panose="020B0604020202020204" pitchFamily="34" charset="0"/>
              <a:buChar char="•"/>
            </a:pPr>
            <a:r>
              <a:rPr lang="ro-RO" sz="2800" dirty="0"/>
              <a:t> Proiectarea unui Videointerfon folosind un Raspberry Pi</a:t>
            </a:r>
          </a:p>
          <a:p>
            <a:pPr>
              <a:buFont typeface="Arial" panose="020B0604020202020204" pitchFamily="34" charset="0"/>
              <a:buChar char="•"/>
            </a:pPr>
            <a:r>
              <a:rPr lang="ro-RO" sz="2800" dirty="0"/>
              <a:t> Dezvoltarea abilităților de dezvoltare software integrând elemente hardware cu ajutorul plăcuțelor RPI</a:t>
            </a:r>
          </a:p>
        </p:txBody>
      </p:sp>
    </p:spTree>
    <p:extLst>
      <p:ext uri="{BB962C8B-B14F-4D97-AF65-F5344CB8AC3E}">
        <p14:creationId xmlns:p14="http://schemas.microsoft.com/office/powerpoint/2010/main" val="2603976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Aceasta schimbare se face trimițând o cerere către server-</a:t>
            </a:r>
            <a:r>
              <a:rPr lang="ro-RO" dirty="0" err="1"/>
              <a:t>ul</a:t>
            </a:r>
            <a:r>
              <a:rPr lang="ro-RO" dirty="0"/>
              <a:t> web.</a:t>
            </a:r>
          </a:p>
          <a:p>
            <a:pPr marL="0" indent="0">
              <a:buNone/>
            </a:pPr>
            <a:r>
              <a:rPr lang="ro-RO" b="1" dirty="0"/>
              <a:t>	</a:t>
            </a:r>
          </a:p>
        </p:txBody>
      </p:sp>
      <p:sp>
        <p:nvSpPr>
          <p:cNvPr id="5" name="TextBox 4">
            <a:extLst>
              <a:ext uri="{FF2B5EF4-FFF2-40B4-BE49-F238E27FC236}">
                <a16:creationId xmlns:a16="http://schemas.microsoft.com/office/drawing/2014/main" id="{0668C199-6B0F-4EFD-80D1-28A960281AD5}"/>
              </a:ext>
            </a:extLst>
          </p:cNvPr>
          <p:cNvSpPr txBox="1"/>
          <p:nvPr/>
        </p:nvSpPr>
        <p:spPr>
          <a:xfrm>
            <a:off x="2061839" y="3067170"/>
            <a:ext cx="6094520" cy="2308324"/>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a:t>
            </a:r>
            <a:r>
              <a:rPr lang="en-US" b="0" dirty="0" err="1">
                <a:solidFill>
                  <a:srgbClr val="A31515"/>
                </a:solidFill>
                <a:effectLst/>
                <a:latin typeface="Consolas" panose="020B0609020204030204" pitchFamily="49" charset="0"/>
              </a:rPr>
              <a:t>switchgate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"CLOSED"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open_gate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close_gate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json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status: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"success"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078942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Când se apasă butonul conectat la RPI, pe acesta se intră pe o pagină web dedicată comunicării între persoane. Pe această pagină pot intra oricâte persoane, fiind practic o video-conferință. De asemenea se trimite o notificare pe email tuturor </a:t>
            </a:r>
            <a:r>
              <a:rPr lang="ro-RO" dirty="0" err="1"/>
              <a:t>utilizatorilo</a:t>
            </a:r>
            <a:r>
              <a:rPr lang="ro-RO" dirty="0"/>
              <a:t>.</a:t>
            </a:r>
            <a:r>
              <a:rPr lang="ro-RO" b="1" dirty="0"/>
              <a:t>	</a:t>
            </a:r>
          </a:p>
        </p:txBody>
      </p:sp>
      <p:sp>
        <p:nvSpPr>
          <p:cNvPr id="7" name="TextBox 6">
            <a:extLst>
              <a:ext uri="{FF2B5EF4-FFF2-40B4-BE49-F238E27FC236}">
                <a16:creationId xmlns:a16="http://schemas.microsoft.com/office/drawing/2014/main" id="{0AA789A3-287F-4B25-85F6-29B83775BDC9}"/>
              </a:ext>
            </a:extLst>
          </p:cNvPr>
          <p:cNvSpPr txBox="1"/>
          <p:nvPr/>
        </p:nvSpPr>
        <p:spPr>
          <a:xfrm>
            <a:off x="1233845" y="3392145"/>
            <a:ext cx="10591209" cy="2585323"/>
          </a:xfrm>
          <a:prstGeom prst="rect">
            <a:avLst/>
          </a:prstGeom>
          <a:noFill/>
        </p:spPr>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sendMail</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destinatar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Promise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resolve</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reject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ro-RO"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transporter</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sendMail</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info</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r>
              <a:rPr lang="ro-RO"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resolve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info</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477542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p>
        </p:txBody>
      </p:sp>
      <p:sp>
        <p:nvSpPr>
          <p:cNvPr id="5" name="TextBox 4">
            <a:extLst>
              <a:ext uri="{FF2B5EF4-FFF2-40B4-BE49-F238E27FC236}">
                <a16:creationId xmlns:a16="http://schemas.microsoft.com/office/drawing/2014/main" id="{0778B86D-89CE-4A3E-A538-5B085197584C}"/>
              </a:ext>
            </a:extLst>
          </p:cNvPr>
          <p:cNvSpPr txBox="1"/>
          <p:nvPr/>
        </p:nvSpPr>
        <p:spPr>
          <a:xfrm>
            <a:off x="1360281" y="2136687"/>
            <a:ext cx="9532398" cy="4247317"/>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pushButton</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watch</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value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ro-RO" b="0" dirty="0">
                <a:solidFill>
                  <a:srgbClr val="00108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value</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r>
              <a:rPr lang="ro-RO" b="0" dirty="0">
                <a:solidFill>
                  <a:srgbClr val="000000"/>
                </a:solidFill>
                <a:effectLst/>
                <a:latin typeface="Consolas" panose="020B0609020204030204" pitchFamily="49" charset="0"/>
              </a:rPr>
              <a:t> // daca butonul este </a:t>
            </a:r>
            <a:r>
              <a:rPr lang="ro-RO" b="0" dirty="0" err="1">
                <a:solidFill>
                  <a:srgbClr val="000000"/>
                </a:solidFill>
                <a:effectLst/>
                <a:latin typeface="Consolas" panose="020B0609020204030204" pitchFamily="49" charset="0"/>
              </a:rPr>
              <a:t>apasat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of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data</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users</a:t>
            </a:r>
            <a:r>
              <a:rPr lang="en-US" b="0" dirty="0">
                <a:solidFill>
                  <a:srgbClr val="000000"/>
                </a:solidFill>
                <a:effectLst/>
                <a:latin typeface="Consolas" panose="020B0609020204030204" pitchFamily="49" charset="0"/>
              </a:rPr>
              <a:t>) {</a:t>
            </a:r>
            <a:r>
              <a:rPr lang="ro-RO" b="0" dirty="0">
                <a:solidFill>
                  <a:srgbClr val="000000"/>
                </a:solidFill>
                <a:effectLst/>
                <a:latin typeface="Consolas" panose="020B0609020204030204" pitchFamily="49" charset="0"/>
              </a:rPr>
              <a:t> // se trimite mail tuturor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a:t>
            </a:r>
            <a:r>
              <a:rPr lang="ro-RO" b="0" dirty="0">
                <a:solidFill>
                  <a:srgbClr val="000000"/>
                </a:solidFill>
                <a:effectLst/>
                <a:latin typeface="Consolas" panose="020B0609020204030204" pitchFamily="49" charset="0"/>
              </a:rPr>
              <a:t> // daca utilizatorul are mail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sendMail</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endParaRPr lang="ro-RO"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exec</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killall</a:t>
            </a:r>
            <a:r>
              <a:rPr lang="en-US" b="0" dirty="0">
                <a:solidFill>
                  <a:srgbClr val="A31515"/>
                </a:solidFill>
                <a:effectLst/>
                <a:latin typeface="Consolas" panose="020B0609020204030204" pitchFamily="49" charset="0"/>
              </a:rPr>
              <a:t> -9 </a:t>
            </a:r>
            <a:r>
              <a:rPr lang="en-US" b="0" dirty="0" err="1">
                <a:solidFill>
                  <a:srgbClr val="A31515"/>
                </a:solidFill>
                <a:effectLst/>
                <a:latin typeface="Consolas" panose="020B0609020204030204" pitchFamily="49" charset="0"/>
              </a:rPr>
              <a:t>firefox</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ro-RO" b="0" dirty="0">
                <a:solidFill>
                  <a:srgbClr val="000000"/>
                </a:solidFill>
                <a:effectLst/>
                <a:latin typeface="Consolas" panose="020B0609020204030204" pitchFamily="49" charset="0"/>
              </a:rPr>
              <a:t> // se </a:t>
            </a:r>
            <a:r>
              <a:rPr lang="ro-RO" b="0" dirty="0" err="1">
                <a:solidFill>
                  <a:srgbClr val="000000"/>
                </a:solidFill>
                <a:effectLst/>
                <a:latin typeface="Consolas" panose="020B0609020204030204" pitchFamily="49" charset="0"/>
              </a:rPr>
              <a:t>inchide</a:t>
            </a:r>
            <a:r>
              <a:rPr lang="ro-RO" b="0" dirty="0">
                <a:solidFill>
                  <a:srgbClr val="000000"/>
                </a:solidFill>
                <a:effectLst/>
                <a:latin typeface="Consolas" panose="020B0609020204030204" pitchFamily="49" charset="0"/>
              </a:rPr>
              <a:t> browser-</a:t>
            </a:r>
            <a:r>
              <a:rPr lang="ro-RO" b="0" dirty="0" err="1">
                <a:solidFill>
                  <a:srgbClr val="000000"/>
                </a:solidFill>
                <a:effectLst/>
                <a:latin typeface="Consolas" panose="020B0609020204030204" pitchFamily="49" charset="0"/>
              </a:rPr>
              <a:t>ul</a:t>
            </a:r>
            <a:r>
              <a:rPr lang="ro-RO" b="0" dirty="0">
                <a:solidFill>
                  <a:srgbClr val="000000"/>
                </a:solidFill>
                <a:effectLst/>
                <a:latin typeface="Consolas" panose="020B0609020204030204" pitchFamily="49" charset="0"/>
              </a:rPr>
              <a:t> daca era deschis</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exec</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firefox</a:t>
            </a:r>
            <a:r>
              <a:rPr lang="en-US" b="0" dirty="0">
                <a:solidFill>
                  <a:srgbClr val="A31515"/>
                </a:solidFill>
                <a:effectLst/>
                <a:latin typeface="Consolas" panose="020B0609020204030204" pitchFamily="49" charset="0"/>
              </a:rPr>
              <a:t> localhost:3000/client"</a:t>
            </a:r>
            <a:r>
              <a:rPr lang="en-US" b="0" dirty="0">
                <a:solidFill>
                  <a:srgbClr val="000000"/>
                </a:solidFill>
                <a:effectLst/>
                <a:latin typeface="Consolas" panose="020B0609020204030204" pitchFamily="49" charset="0"/>
              </a:rPr>
              <a:t>)</a:t>
            </a:r>
            <a:r>
              <a:rPr lang="ro-RO" b="0" dirty="0">
                <a:solidFill>
                  <a:srgbClr val="000000"/>
                </a:solidFill>
                <a:effectLst/>
                <a:latin typeface="Consolas" panose="020B0609020204030204" pitchFamily="49" charset="0"/>
              </a:rPr>
              <a:t> // se intra pe pagina </a:t>
            </a:r>
            <a:r>
              <a:rPr lang="ro-RO" b="0" dirty="0" err="1">
                <a:solidFill>
                  <a:srgbClr val="000000"/>
                </a:solidFill>
                <a:effectLst/>
                <a:latin typeface="Consolas" panose="020B0609020204030204" pitchFamily="49" charset="0"/>
              </a:rPr>
              <a:t>conferintei</a:t>
            </a:r>
            <a:r>
              <a:rPr lang="ro-RO" b="0" dirty="0">
                <a:solidFill>
                  <a:srgbClr val="000000"/>
                </a:solidFill>
                <a:effectLst/>
                <a:latin typeface="Consolas" panose="020B0609020204030204" pitchFamily="49" charset="0"/>
              </a:rPr>
              <a:t> ca si client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52243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 Server RPI și scripturi</a:t>
            </a:r>
          </a:p>
          <a:p>
            <a:pPr marL="0" indent="0">
              <a:buNone/>
            </a:pPr>
            <a:r>
              <a:rPr lang="ro-RO" b="1" dirty="0"/>
              <a:t>	Videoconferința</a:t>
            </a:r>
            <a:endParaRPr lang="ro-RO" dirty="0"/>
          </a:p>
          <a:p>
            <a:pPr marL="0" indent="0">
              <a:buNone/>
            </a:pPr>
            <a:r>
              <a:rPr lang="ro-RO" b="1" dirty="0"/>
              <a:t>	</a:t>
            </a:r>
            <a:r>
              <a:rPr lang="ro-RO" dirty="0"/>
              <a:t>Implementarea din proiect nu este proprie ci este adaptata din proiectul de pe </a:t>
            </a:r>
            <a:r>
              <a:rPr lang="ro-RO" dirty="0" err="1"/>
              <a:t>GitHub</a:t>
            </a:r>
            <a:r>
              <a:rPr lang="ro-RO" dirty="0"/>
              <a:t> (</a:t>
            </a:r>
            <a:r>
              <a:rPr lang="ro-RO" dirty="0">
                <a:hlinkClick r:id="rId2"/>
              </a:rPr>
              <a:t>https://github.com/Abhishek07Kalra/VideoCall.git</a:t>
            </a:r>
            <a:r>
              <a:rPr lang="ro-RO" dirty="0"/>
              <a:t>) însă nu este perfectă întrucât nu merge decât într-un caz, când de pe același calculator se intra de mai multe ori cu camere diferite. In orice caz eu am folosit-o doar pentru prezentare, cum ar arata produsul final. </a:t>
            </a:r>
          </a:p>
          <a:p>
            <a:pPr marL="0" indent="0">
              <a:buNone/>
            </a:pPr>
            <a:r>
              <a:rPr lang="ro-RO" dirty="0"/>
              <a:t>	In principiu, exista o videoconferință pe server-</a:t>
            </a:r>
            <a:r>
              <a:rPr lang="ro-RO" dirty="0" err="1"/>
              <a:t>ul</a:t>
            </a:r>
            <a:r>
              <a:rPr lang="ro-RO" dirty="0"/>
              <a:t> de RPI. Când un administrator intră pe site-ul de administrare sau RPI-</a:t>
            </a:r>
            <a:r>
              <a:rPr lang="ro-RO" dirty="0" err="1"/>
              <a:t>ul</a:t>
            </a:r>
            <a:r>
              <a:rPr lang="ro-RO" dirty="0"/>
              <a:t> (sau oricine altcineva) pe site-ul client aceștia intra într-o videoconferință ce există permanent pe RPI, daca am folosi un server separat pentru videoconferințe atunci practic am putea lua oricât de multe RPI-uri și ele vor intra in </a:t>
            </a:r>
            <a:r>
              <a:rPr lang="ro-RO" dirty="0" err="1"/>
              <a:t>aceasi</a:t>
            </a:r>
            <a:r>
              <a:rPr lang="ro-RO" dirty="0"/>
              <a:t> videoconferință la apăsarea butonului. Pot intra mai mulți administratori si mai mulți clienți in același timp.</a:t>
            </a:r>
          </a:p>
        </p:txBody>
      </p:sp>
    </p:spTree>
    <p:extLst>
      <p:ext uri="{BB962C8B-B14F-4D97-AF65-F5344CB8AC3E}">
        <p14:creationId xmlns:p14="http://schemas.microsoft.com/office/powerpoint/2010/main" val="421865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 Server RPI și scripturi</a:t>
            </a:r>
          </a:p>
          <a:p>
            <a:pPr marL="0" indent="0">
              <a:buNone/>
            </a:pPr>
            <a:r>
              <a:rPr lang="ro-RO" b="1" dirty="0"/>
              <a:t>	Videoconferința</a:t>
            </a:r>
            <a:endParaRPr lang="ro-RO" dirty="0"/>
          </a:p>
          <a:p>
            <a:pPr marL="0" indent="0">
              <a:buNone/>
            </a:pPr>
            <a:r>
              <a:rPr lang="ro-RO" b="1" dirty="0"/>
              <a:t>	</a:t>
            </a:r>
            <a:r>
              <a:rPr lang="ro-RO" dirty="0"/>
              <a:t>Implementarea adaptată funcționează pe baza unor web </a:t>
            </a:r>
            <a:r>
              <a:rPr lang="ro-RO" dirty="0" err="1"/>
              <a:t>socket</a:t>
            </a:r>
            <a:r>
              <a:rPr lang="ro-RO" dirty="0"/>
              <a:t>-uri. Când un client intră în videoconferință atunci acesta va primi videoclipurile tuturor celorlalte persoane și </a:t>
            </a:r>
            <a:r>
              <a:rPr lang="ro-RO" dirty="0" err="1"/>
              <a:t>iși</a:t>
            </a:r>
            <a:r>
              <a:rPr lang="ro-RO" dirty="0"/>
              <a:t> va oferi videoclipul propriu. Web </a:t>
            </a:r>
            <a:r>
              <a:rPr lang="ro-RO" dirty="0" err="1"/>
              <a:t>Socket</a:t>
            </a:r>
            <a:r>
              <a:rPr lang="ro-RO" dirty="0"/>
              <a:t>-urile mențin paginile actualizate întrucât </a:t>
            </a:r>
            <a:r>
              <a:rPr lang="ro-RO" dirty="0" err="1"/>
              <a:t>functionează</a:t>
            </a:r>
            <a:r>
              <a:rPr lang="ro-RO" dirty="0"/>
              <a:t> pe evenimente (de exemplu </a:t>
            </a:r>
            <a:r>
              <a:rPr lang="ro-RO" dirty="0" err="1"/>
              <a:t>cand</a:t>
            </a:r>
            <a:r>
              <a:rPr lang="ro-RO" dirty="0"/>
              <a:t> cineva intra in </a:t>
            </a:r>
            <a:r>
              <a:rPr lang="ro-RO" dirty="0" err="1"/>
              <a:t>videoconferinta</a:t>
            </a:r>
            <a:r>
              <a:rPr lang="ro-RO" dirty="0"/>
              <a:t> </a:t>
            </a:r>
            <a:r>
              <a:rPr lang="ro-RO" dirty="0" err="1"/>
              <a:t>toti</a:t>
            </a:r>
            <a:r>
              <a:rPr lang="ro-RO" dirty="0"/>
              <a:t> </a:t>
            </a:r>
            <a:r>
              <a:rPr lang="ro-RO" dirty="0" err="1"/>
              <a:t>ceilalti</a:t>
            </a:r>
            <a:r>
              <a:rPr lang="ro-RO" dirty="0"/>
              <a:t> din </a:t>
            </a:r>
            <a:r>
              <a:rPr lang="ro-RO" dirty="0" err="1"/>
              <a:t>videoconferinta</a:t>
            </a:r>
            <a:r>
              <a:rPr lang="ro-RO" dirty="0"/>
              <a:t> sunt  </a:t>
            </a:r>
            <a:r>
              <a:rPr lang="ro-RO" dirty="0" err="1"/>
              <a:t>anuntați</a:t>
            </a:r>
            <a:r>
              <a:rPr lang="ro-RO" dirty="0"/>
              <a:t> că trebuie să primească o altă sursă )</a:t>
            </a:r>
          </a:p>
          <a:p>
            <a:pPr marL="0" indent="0">
              <a:buNone/>
            </a:pPr>
            <a:r>
              <a:rPr lang="ro-RO" dirty="0"/>
              <a:t>	Adaptarea </a:t>
            </a:r>
            <a:r>
              <a:rPr lang="ro-RO" dirty="0" err="1"/>
              <a:t>foloseste</a:t>
            </a:r>
            <a:r>
              <a:rPr lang="ro-RO" dirty="0"/>
              <a:t> </a:t>
            </a:r>
            <a:r>
              <a:rPr lang="ro-RO" dirty="0" err="1"/>
              <a:t>WebRTC</a:t>
            </a:r>
            <a:r>
              <a:rPr lang="ro-RO" dirty="0"/>
              <a:t> ce </a:t>
            </a:r>
            <a:r>
              <a:rPr lang="ro-RO" dirty="0" err="1"/>
              <a:t>functioneaza</a:t>
            </a:r>
            <a:r>
              <a:rPr lang="ro-RO" dirty="0"/>
              <a:t> pe toate </a:t>
            </a:r>
            <a:r>
              <a:rPr lang="ro-RO" dirty="0" err="1"/>
              <a:t>browserele</a:t>
            </a:r>
            <a:r>
              <a:rPr lang="ro-RO" dirty="0"/>
              <a:t>. Preluam </a:t>
            </a:r>
            <a:r>
              <a:rPr lang="ro-RO" dirty="0" err="1"/>
              <a:t>stream-ul</a:t>
            </a:r>
            <a:r>
              <a:rPr lang="ro-RO" dirty="0"/>
              <a:t> de la camera web/audio si îl trimitem server-ului prin </a:t>
            </a:r>
            <a:r>
              <a:rPr lang="ro-RO" dirty="0" err="1"/>
              <a:t>socket</a:t>
            </a:r>
            <a:r>
              <a:rPr lang="en-US" dirty="0"/>
              <a:t> </a:t>
            </a:r>
            <a:r>
              <a:rPr lang="en-US" dirty="0" err="1"/>
              <a:t>ce</a:t>
            </a:r>
            <a:r>
              <a:rPr lang="en-US" dirty="0"/>
              <a:t> le </a:t>
            </a:r>
            <a:r>
              <a:rPr lang="en-US" dirty="0" err="1"/>
              <a:t>va</a:t>
            </a:r>
            <a:r>
              <a:rPr lang="en-US" dirty="0"/>
              <a:t> </a:t>
            </a:r>
            <a:r>
              <a:rPr lang="en-US" dirty="0" err="1"/>
              <a:t>transfera</a:t>
            </a:r>
            <a:r>
              <a:rPr lang="en-US" dirty="0"/>
              <a:t> la to</a:t>
            </a:r>
            <a:r>
              <a:rPr lang="ro-RO" dirty="0"/>
              <a:t>ț</a:t>
            </a:r>
            <a:r>
              <a:rPr lang="en-US" dirty="0" err="1"/>
              <a:t>i</a:t>
            </a:r>
            <a:r>
              <a:rPr lang="en-US" dirty="0"/>
              <a:t> </a:t>
            </a:r>
            <a:r>
              <a:rPr lang="en-US" dirty="0" err="1"/>
              <a:t>ceilal</a:t>
            </a:r>
            <a:r>
              <a:rPr lang="ro-RO" dirty="0"/>
              <a:t>ț</a:t>
            </a:r>
            <a:r>
              <a:rPr lang="en-US" dirty="0" err="1"/>
              <a:t>i</a:t>
            </a:r>
            <a:r>
              <a:rPr lang="en-US" dirty="0"/>
              <a:t> </a:t>
            </a:r>
            <a:r>
              <a:rPr lang="en-US" dirty="0" err="1"/>
              <a:t>clien</a:t>
            </a:r>
            <a:r>
              <a:rPr lang="ro-RO" dirty="0"/>
              <a:t>ț</a:t>
            </a:r>
            <a:r>
              <a:rPr lang="en-US" dirty="0"/>
              <a:t>ii</a:t>
            </a:r>
            <a:r>
              <a:rPr lang="ro-RO" dirty="0"/>
              <a:t> </a:t>
            </a:r>
            <a:r>
              <a:rPr lang="ro-RO" dirty="0" err="1"/>
              <a:t>intr</a:t>
            </a:r>
            <a:r>
              <a:rPr lang="ro-RO" dirty="0"/>
              <a:t>-un mod </a:t>
            </a:r>
            <a:r>
              <a:rPr lang="ro-RO" dirty="0" err="1"/>
              <a:t>peer</a:t>
            </a:r>
            <a:r>
              <a:rPr lang="ro-RO" dirty="0"/>
              <a:t> </a:t>
            </a:r>
            <a:r>
              <a:rPr lang="ro-RO" dirty="0" err="1"/>
              <a:t>to</a:t>
            </a:r>
            <a:r>
              <a:rPr lang="ro-RO" dirty="0"/>
              <a:t> </a:t>
            </a:r>
            <a:r>
              <a:rPr lang="ro-RO" dirty="0" err="1"/>
              <a:t>peer</a:t>
            </a:r>
            <a:r>
              <a:rPr lang="ro-RO" dirty="0"/>
              <a:t>(prin </a:t>
            </a:r>
            <a:r>
              <a:rPr lang="ro-RO" dirty="0" err="1"/>
              <a:t>PeerJS</a:t>
            </a:r>
            <a:r>
              <a:rPr lang="ro-RO" dirty="0"/>
              <a:t>), standardul include un server ICE ce stabilește legăturile</a:t>
            </a:r>
            <a:r>
              <a:rPr lang="en-US" dirty="0"/>
              <a:t> </a:t>
            </a:r>
            <a:r>
              <a:rPr lang="en-US" dirty="0" err="1"/>
              <a:t>intre</a:t>
            </a:r>
            <a:r>
              <a:rPr lang="en-US" dirty="0"/>
              <a:t> </a:t>
            </a:r>
            <a:r>
              <a:rPr lang="en-US" dirty="0" err="1"/>
              <a:t>clienti</a:t>
            </a:r>
            <a:r>
              <a:rPr lang="en-US" dirty="0"/>
              <a:t>, </a:t>
            </a:r>
            <a:r>
              <a:rPr lang="en-US" dirty="0" err="1"/>
              <a:t>dar</a:t>
            </a:r>
            <a:r>
              <a:rPr lang="en-US" dirty="0"/>
              <a:t> </a:t>
            </a:r>
            <a:r>
              <a:rPr lang="en-US" dirty="0" err="1"/>
              <a:t>pentru</a:t>
            </a:r>
            <a:r>
              <a:rPr lang="en-US" dirty="0"/>
              <a:t> </a:t>
            </a:r>
            <a:r>
              <a:rPr lang="en-US" dirty="0" err="1"/>
              <a:t>asta</a:t>
            </a:r>
            <a:r>
              <a:rPr lang="en-US" dirty="0"/>
              <a:t> </a:t>
            </a:r>
            <a:r>
              <a:rPr lang="en-US" dirty="0" err="1"/>
              <a:t>noi</a:t>
            </a:r>
            <a:r>
              <a:rPr lang="en-US" dirty="0"/>
              <a:t> </a:t>
            </a:r>
            <a:r>
              <a:rPr lang="en-US" dirty="0" err="1"/>
              <a:t>folosim</a:t>
            </a:r>
            <a:r>
              <a:rPr lang="en-US" dirty="0"/>
              <a:t> socket-</a:t>
            </a:r>
            <a:r>
              <a:rPr lang="en-US" dirty="0" err="1"/>
              <a:t>uri</a:t>
            </a:r>
            <a:r>
              <a:rPr lang="en-US" dirty="0"/>
              <a:t>(de </a:t>
            </a:r>
            <a:r>
              <a:rPr lang="en-US" dirty="0" err="1"/>
              <a:t>asta</a:t>
            </a:r>
            <a:r>
              <a:rPr lang="en-US" dirty="0"/>
              <a:t> </a:t>
            </a:r>
            <a:r>
              <a:rPr lang="en-US" dirty="0" err="1"/>
              <a:t>probabil</a:t>
            </a:r>
            <a:r>
              <a:rPr lang="en-US" dirty="0"/>
              <a:t> sunt </a:t>
            </a:r>
            <a:r>
              <a:rPr lang="en-US" dirty="0" err="1"/>
              <a:t>cauzate</a:t>
            </a:r>
            <a:r>
              <a:rPr lang="en-US" dirty="0"/>
              <a:t> </a:t>
            </a:r>
            <a:r>
              <a:rPr lang="en-US" dirty="0" err="1"/>
              <a:t>si</a:t>
            </a:r>
            <a:r>
              <a:rPr lang="en-US" dirty="0"/>
              <a:t> </a:t>
            </a:r>
            <a:r>
              <a:rPr lang="en-US" dirty="0" err="1"/>
              <a:t>erorile</a:t>
            </a:r>
            <a:r>
              <a:rPr lang="en-US" dirty="0"/>
              <a:t>). </a:t>
            </a:r>
            <a:endParaRPr lang="ro-RO" dirty="0"/>
          </a:p>
        </p:txBody>
      </p:sp>
    </p:spTree>
    <p:extLst>
      <p:ext uri="{BB962C8B-B14F-4D97-AF65-F5344CB8AC3E}">
        <p14:creationId xmlns:p14="http://schemas.microsoft.com/office/powerpoint/2010/main" val="3534973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 Server RPI și scripturi</a:t>
            </a:r>
          </a:p>
          <a:p>
            <a:pPr marL="0" indent="0">
              <a:buNone/>
            </a:pPr>
            <a:r>
              <a:rPr lang="ro-RO" b="1" dirty="0"/>
              <a:t>	Videoconferința</a:t>
            </a:r>
            <a:endParaRPr lang="ro-RO" dirty="0"/>
          </a:p>
          <a:p>
            <a:pPr marL="0" indent="0">
              <a:buNone/>
            </a:pPr>
            <a:r>
              <a:rPr lang="ro-RO" b="1" dirty="0"/>
              <a:t>	</a:t>
            </a:r>
            <a:r>
              <a:rPr lang="ro-RO" dirty="0"/>
              <a:t>Poate</a:t>
            </a:r>
            <a:r>
              <a:rPr lang="en-US" dirty="0"/>
              <a:t> fi </a:t>
            </a:r>
            <a:r>
              <a:rPr lang="ro-RO" dirty="0"/>
              <a:t>accesată local(pe același calculator) iar camera se va deschide însă dacă vrem să accesăm de pe un alt dispozitiv (de preferat tot un calculator pentru că telefonul are mai multe probleme) trebuie să accesăm conexiunea prin HTTPS deoarece standardul </a:t>
            </a:r>
            <a:r>
              <a:rPr lang="ro-RO" dirty="0" err="1"/>
              <a:t>WebRTC</a:t>
            </a:r>
            <a:r>
              <a:rPr lang="ro-RO" dirty="0"/>
              <a:t> nu permite accesul la cameră pe conexiuni nesecurizate (mai puțin daca e de pe același dispozitiv).</a:t>
            </a:r>
          </a:p>
          <a:p>
            <a:pPr marL="0" indent="0">
              <a:buNone/>
            </a:pPr>
            <a:r>
              <a:rPr lang="ro-RO" dirty="0"/>
              <a:t>	Certificatele generate de mine se găsesc in folder iar port-</a:t>
            </a:r>
            <a:r>
              <a:rPr lang="ro-RO" dirty="0" err="1"/>
              <a:t>ul</a:t>
            </a:r>
            <a:r>
              <a:rPr lang="ro-RO" dirty="0"/>
              <a:t> pentru HTTPS este +1 față de port-</a:t>
            </a:r>
            <a:r>
              <a:rPr lang="ro-RO" dirty="0" err="1"/>
              <a:t>ul</a:t>
            </a:r>
            <a:r>
              <a:rPr lang="ro-RO" dirty="0"/>
              <a:t> normal. Însă trebuie să acceptăm ca certificatul nu este semnat de o autoritate atunci când intrăm pe browser.</a:t>
            </a:r>
          </a:p>
        </p:txBody>
      </p:sp>
    </p:spTree>
    <p:extLst>
      <p:ext uri="{BB962C8B-B14F-4D97-AF65-F5344CB8AC3E}">
        <p14:creationId xmlns:p14="http://schemas.microsoft.com/office/powerpoint/2010/main" val="1736851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Codul pentru server, </a:t>
            </a:r>
            <a:r>
              <a:rPr lang="ro-RO" dirty="0" err="1"/>
              <a:t>cand</a:t>
            </a:r>
            <a:r>
              <a:rPr lang="ro-RO" dirty="0"/>
              <a:t> un utilizator intra se </a:t>
            </a:r>
            <a:r>
              <a:rPr lang="ro-RO" dirty="0" err="1"/>
              <a:t>anunta</a:t>
            </a:r>
            <a:r>
              <a:rPr lang="ro-RO" dirty="0"/>
              <a:t> </a:t>
            </a:r>
            <a:r>
              <a:rPr lang="ro-RO" dirty="0" err="1"/>
              <a:t>toti</a:t>
            </a:r>
            <a:r>
              <a:rPr lang="ro-RO" dirty="0"/>
              <a:t> </a:t>
            </a:r>
            <a:r>
              <a:rPr lang="ro-RO" dirty="0" err="1"/>
              <a:t>ceilalti</a:t>
            </a:r>
            <a:r>
              <a:rPr lang="ro-RO" dirty="0"/>
              <a:t> ca cineva a intrat si trebuie sa se creeze o conexiune directa (fiind </a:t>
            </a:r>
            <a:r>
              <a:rPr lang="ro-RO" dirty="0" err="1"/>
              <a:t>peer-to-peer</a:t>
            </a:r>
            <a:r>
              <a:rPr lang="ro-RO" dirty="0"/>
              <a:t>) către el.</a:t>
            </a:r>
            <a:r>
              <a:rPr lang="ro-RO" b="1" dirty="0"/>
              <a:t>	</a:t>
            </a:r>
          </a:p>
        </p:txBody>
      </p:sp>
      <p:sp>
        <p:nvSpPr>
          <p:cNvPr id="5" name="TextBox 4">
            <a:extLst>
              <a:ext uri="{FF2B5EF4-FFF2-40B4-BE49-F238E27FC236}">
                <a16:creationId xmlns:a16="http://schemas.microsoft.com/office/drawing/2014/main" id="{6796FC47-678F-4930-923A-36C56F5424E6}"/>
              </a:ext>
            </a:extLst>
          </p:cNvPr>
          <p:cNvSpPr txBox="1"/>
          <p:nvPr/>
        </p:nvSpPr>
        <p:spPr>
          <a:xfrm>
            <a:off x="1358136" y="3113311"/>
            <a:ext cx="9295068" cy="2585323"/>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io</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"connection"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socket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newUser</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room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join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room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broadcast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emit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userJoined</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'disconnect'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broadcast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emit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userDisconnect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07573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Codul pentru client, se ia videoclipul si camera de la utilizator si se adaugă in apel. Când un alt utilizator intra se adaugă un alt element video si se creează o conexiune către el.</a:t>
            </a:r>
            <a:r>
              <a:rPr lang="ro-RO" b="1" dirty="0"/>
              <a:t>	</a:t>
            </a:r>
          </a:p>
        </p:txBody>
      </p:sp>
      <p:sp>
        <p:nvSpPr>
          <p:cNvPr id="6" name="TextBox 5">
            <a:extLst>
              <a:ext uri="{FF2B5EF4-FFF2-40B4-BE49-F238E27FC236}">
                <a16:creationId xmlns:a16="http://schemas.microsoft.com/office/drawing/2014/main" id="{6120979D-CAA6-46BA-904C-6F5C94F6C863}"/>
              </a:ext>
            </a:extLst>
          </p:cNvPr>
          <p:cNvSpPr txBox="1"/>
          <p:nvPr/>
        </p:nvSpPr>
        <p:spPr>
          <a:xfrm>
            <a:off x="969885" y="3043641"/>
            <a:ext cx="6094520" cy="1200329"/>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navigator</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mediaDevices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getUserMedia</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video:</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audio:</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true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8" name="TextBox 7">
            <a:extLst>
              <a:ext uri="{FF2B5EF4-FFF2-40B4-BE49-F238E27FC236}">
                <a16:creationId xmlns:a16="http://schemas.microsoft.com/office/drawing/2014/main" id="{4EC9BE0B-46DC-422E-AB32-67AA968CCAB9}"/>
              </a:ext>
            </a:extLst>
          </p:cNvPr>
          <p:cNvSpPr txBox="1"/>
          <p:nvPr/>
        </p:nvSpPr>
        <p:spPr>
          <a:xfrm>
            <a:off x="969885" y="4635859"/>
            <a:ext cx="6094520" cy="1200329"/>
          </a:xfrm>
          <a:prstGeom prst="rect">
            <a:avLst/>
          </a:prstGeom>
          <a:noFill/>
        </p:spPr>
        <p:txBody>
          <a:bodyPr wrap="square">
            <a:spAutoFit/>
          </a:bodyPr>
          <a:lstStyle/>
          <a:p>
            <a:r>
              <a:rPr lang="en-US" b="0" dirty="0">
                <a:solidFill>
                  <a:srgbClr val="795E26"/>
                </a:solidFill>
                <a:effectLst/>
                <a:latin typeface="Consolas" panose="020B0609020204030204" pitchFamily="49" charset="0"/>
              </a:rPr>
              <a:t>then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stream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myVideoStream</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stream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addVideo</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myvideo</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stream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peer</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'call'</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call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B16663E1-0E4E-4766-9150-911C172477F4}"/>
              </a:ext>
            </a:extLst>
          </p:cNvPr>
          <p:cNvSpPr txBox="1"/>
          <p:nvPr/>
        </p:nvSpPr>
        <p:spPr>
          <a:xfrm>
            <a:off x="6096000" y="2980251"/>
            <a:ext cx="6094520" cy="1754326"/>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userJoined</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"new user joined"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call</a:t>
            </a:r>
            <a:r>
              <a:rPr lang="en-US" b="0" dirty="0">
                <a:solidFill>
                  <a:srgbClr val="000000"/>
                </a:solidFill>
                <a:effectLst/>
                <a:latin typeface="Consolas" panose="020B0609020204030204" pitchFamily="49" charset="0"/>
              </a:rPr>
              <a:t> = </a:t>
            </a:r>
            <a:r>
              <a:rPr lang="en-US" b="0" dirty="0" err="1">
                <a:solidFill>
                  <a:srgbClr val="0070C1"/>
                </a:solidFill>
                <a:effectLst/>
                <a:latin typeface="Consolas" panose="020B0609020204030204" pitchFamily="49" charset="0"/>
              </a:rPr>
              <a:t>peer</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call</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myVideoStream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vid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document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createElement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'video'</a:t>
            </a:r>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9C7B9C5-70DA-4B69-A76F-027CD6ECBE32}"/>
              </a:ext>
            </a:extLst>
          </p:cNvPr>
          <p:cNvSpPr txBox="1"/>
          <p:nvPr/>
        </p:nvSpPr>
        <p:spPr>
          <a:xfrm>
            <a:off x="6096000" y="4811587"/>
            <a:ext cx="6094520" cy="1477328"/>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userDisconnect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peerConnections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peerConnections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close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600220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Recapitulând</a:t>
            </a:r>
          </a:p>
          <a:p>
            <a:pPr marL="0" indent="0">
              <a:buNone/>
            </a:pPr>
            <a:r>
              <a:rPr lang="ro-RO" sz="1600" dirty="0"/>
              <a:t>	Pe RPI rulează un server ce menține server-</a:t>
            </a:r>
            <a:r>
              <a:rPr lang="ro-RO" sz="1600" dirty="0" err="1"/>
              <a:t>ul</a:t>
            </a:r>
            <a:r>
              <a:rPr lang="ro-RO" sz="1600" dirty="0"/>
              <a:t> videoconferinței și care permite accesul la RPI de la distanță (pentru a deschide ușa). Când se apasă pe buton se deschide videoconferința și administratorii sunt anunțați pe mail. Administratorii pot intra pe platforma web pentru a deschide ușa dar și pentru a participa la videoconferință (de pe orice dispozitiv).</a:t>
            </a:r>
          </a:p>
          <a:p>
            <a:pPr marL="0" indent="0">
              <a:buNone/>
            </a:pPr>
            <a:r>
              <a:rPr lang="ro-RO" sz="1600" dirty="0"/>
              <a:t>	Putem configura un alt RPI care să funcționeze doar ca și client (deci doar standard interfon), </a:t>
            </a:r>
            <a:r>
              <a:rPr lang="ro-RO" sz="1600" dirty="0" err="1"/>
              <a:t>însa</a:t>
            </a:r>
            <a:r>
              <a:rPr lang="ro-RO" sz="1600" dirty="0"/>
              <a:t> acesta trebuie ușor schimbat. Trebuie să schimbăm funcția ce se apelează când apăsăm pe buton pentru a porni un alt website, de pe celălalt RPI. Daca vrem sa avem mai multe RPI-uri atunci videoconferința trebuie să ruleze pe alt server iar RPI-urile să acceseze link-</a:t>
            </a:r>
            <a:r>
              <a:rPr lang="ro-RO" sz="1600" dirty="0" err="1"/>
              <a:t>ul</a:t>
            </a:r>
            <a:r>
              <a:rPr lang="ro-RO" sz="1600" dirty="0"/>
              <a:t> videoconferinței. Eu am vrut sa specializez interfonul meu ca sa funcționeze ca cel pentru o poartă deci nu avem de mai multe servere, ci doar de unul de pe acel RPI.</a:t>
            </a:r>
          </a:p>
          <a:p>
            <a:pPr marL="0" indent="0">
              <a:buNone/>
            </a:pPr>
            <a:r>
              <a:rPr lang="ro-RO" sz="1600" dirty="0"/>
              <a:t>	Browser-</a:t>
            </a:r>
            <a:r>
              <a:rPr lang="ro-RO" sz="1600" dirty="0" err="1"/>
              <a:t>ul</a:t>
            </a:r>
            <a:r>
              <a:rPr lang="ro-RO" sz="1600" dirty="0"/>
              <a:t> trebuie configurat să accepte folosirea camerei pe orice website pentru a nu avea probleme.</a:t>
            </a:r>
          </a:p>
          <a:p>
            <a:pPr marL="0" indent="0">
              <a:buNone/>
            </a:pPr>
            <a:r>
              <a:rPr lang="ro-RO" sz="1600" b="1" dirty="0"/>
              <a:t> </a:t>
            </a:r>
            <a:endParaRPr lang="ro-RO" b="1" dirty="0"/>
          </a:p>
          <a:p>
            <a:pPr marL="0" indent="0">
              <a:buNone/>
            </a:pPr>
            <a:r>
              <a:rPr lang="ro-RO" b="1" dirty="0"/>
              <a:t>	</a:t>
            </a:r>
          </a:p>
        </p:txBody>
      </p:sp>
    </p:spTree>
    <p:extLst>
      <p:ext uri="{BB962C8B-B14F-4D97-AF65-F5344CB8AC3E}">
        <p14:creationId xmlns:p14="http://schemas.microsoft.com/office/powerpoint/2010/main" val="1915269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fontScale="85000" lnSpcReduction="20000"/>
          </a:bodyPr>
          <a:lstStyle/>
          <a:p>
            <a:pPr marL="0" indent="0">
              <a:buNone/>
            </a:pPr>
            <a:r>
              <a:rPr lang="ro-RO" dirty="0"/>
              <a:t>	</a:t>
            </a:r>
            <a:r>
              <a:rPr lang="ro-RO" b="1" dirty="0"/>
              <a:t>A</a:t>
            </a:r>
            <a:r>
              <a:rPr lang="en-US" b="1" dirty="0" err="1"/>
              <a:t>rgumentarea</a:t>
            </a:r>
            <a:r>
              <a:rPr lang="en-US" b="1" dirty="0"/>
              <a:t> </a:t>
            </a:r>
            <a:r>
              <a:rPr lang="en-US" b="1" dirty="0" err="1"/>
              <a:t>alegerii</a:t>
            </a:r>
            <a:r>
              <a:rPr lang="en-US" b="1" dirty="0"/>
              <a:t> </a:t>
            </a:r>
            <a:r>
              <a:rPr lang="en-US" b="1" dirty="0" err="1"/>
              <a:t>componentelor</a:t>
            </a:r>
            <a:endParaRPr lang="ro-RO" b="1" dirty="0"/>
          </a:p>
          <a:p>
            <a:pPr marL="0" indent="0">
              <a:buNone/>
            </a:pPr>
            <a:r>
              <a:rPr lang="ro-RO" b="1" dirty="0"/>
              <a:t>	</a:t>
            </a:r>
            <a:r>
              <a:rPr lang="ro-RO" dirty="0"/>
              <a:t>- Raspberry Pi 4 -</a:t>
            </a:r>
            <a:r>
              <a:rPr lang="en-US" dirty="0"/>
              <a:t>&gt; </a:t>
            </a:r>
            <a:r>
              <a:rPr lang="ro-RO" dirty="0"/>
              <a:t>avem nevoie de modulul de </a:t>
            </a:r>
            <a:r>
              <a:rPr lang="ro-RO" dirty="0" err="1"/>
              <a:t>Wi</a:t>
            </a:r>
            <a:r>
              <a:rPr lang="ro-RO" dirty="0"/>
              <a:t>-Fi, de </a:t>
            </a:r>
            <a:r>
              <a:rPr lang="ro-RO" dirty="0" err="1"/>
              <a:t>connector-ul</a:t>
            </a:r>
            <a:r>
              <a:rPr lang="ro-RO" dirty="0"/>
              <a:t> pentru cameră și display, un port USB pentru microfon, și pin-uri de GPIO(output, input și GND), încărcarea cu USB-C este un avantaj, însă putem folosi și un model mai vechi ca Raspberry Pi 3 însă cu cât avem procesorul mai bun cu atât videoconferința va putea fi mai ușor </a:t>
            </a:r>
            <a:r>
              <a:rPr lang="ro-RO" dirty="0" err="1"/>
              <a:t>hostată</a:t>
            </a:r>
            <a:r>
              <a:rPr lang="ro-RO" dirty="0"/>
              <a:t>.</a:t>
            </a:r>
          </a:p>
          <a:p>
            <a:pPr marL="0" indent="0">
              <a:buNone/>
            </a:pPr>
            <a:r>
              <a:rPr lang="ro-RO" b="1" dirty="0"/>
              <a:t>	</a:t>
            </a:r>
            <a:r>
              <a:rPr lang="ro-RO" dirty="0"/>
              <a:t>- Încuietoare Solenoid și releu solid state -</a:t>
            </a:r>
            <a:r>
              <a:rPr lang="en-US" dirty="0"/>
              <a:t>&gt; </a:t>
            </a:r>
            <a:r>
              <a:rPr lang="en-US" dirty="0" err="1"/>
              <a:t>dac</a:t>
            </a:r>
            <a:r>
              <a:rPr lang="ro-RO" dirty="0"/>
              <a:t>ă am folosi o încuietoare normală atunci ar trebui să ne îngrijorăm și de închidere și de deschidere, însă cu acest tip de încuietoare, chiar dacă este mai mică, ne interesează doar deschiderea, care se face folosind doar un voltaj</a:t>
            </a:r>
          </a:p>
          <a:p>
            <a:pPr marL="0" indent="0">
              <a:buNone/>
            </a:pPr>
            <a:r>
              <a:rPr lang="ro-RO" b="1" dirty="0"/>
              <a:t>	</a:t>
            </a:r>
            <a:r>
              <a:rPr lang="ro-RO" dirty="0"/>
              <a:t>- </a:t>
            </a:r>
            <a:r>
              <a:rPr lang="ro-RO" dirty="0" err="1"/>
              <a:t>Push-button</a:t>
            </a:r>
            <a:r>
              <a:rPr lang="ro-RO" dirty="0"/>
              <a:t> și </a:t>
            </a:r>
            <a:r>
              <a:rPr lang="ro-RO" dirty="0" err="1"/>
              <a:t>pull-down</a:t>
            </a:r>
            <a:r>
              <a:rPr lang="ro-RO" dirty="0"/>
              <a:t> rezistor -</a:t>
            </a:r>
            <a:r>
              <a:rPr lang="en-US" dirty="0"/>
              <a:t>&gt; ca o </a:t>
            </a:r>
            <a:r>
              <a:rPr lang="en-US" dirty="0" err="1"/>
              <a:t>sonerie</a:t>
            </a:r>
            <a:r>
              <a:rPr lang="en-US" dirty="0"/>
              <a:t>, </a:t>
            </a:r>
            <a:r>
              <a:rPr lang="en-US" dirty="0" err="1"/>
              <a:t>ini</a:t>
            </a:r>
            <a:r>
              <a:rPr lang="ro-RO" dirty="0"/>
              <a:t>ț</a:t>
            </a:r>
            <a:r>
              <a:rPr lang="en-US" dirty="0" err="1"/>
              <a:t>iaz</a:t>
            </a:r>
            <a:r>
              <a:rPr lang="ro-RO" dirty="0"/>
              <a:t>ă</a:t>
            </a:r>
            <a:r>
              <a:rPr lang="en-US" dirty="0"/>
              <a:t> </a:t>
            </a:r>
            <a:r>
              <a:rPr lang="en-US" dirty="0" err="1"/>
              <a:t>procesul</a:t>
            </a:r>
            <a:endParaRPr lang="ro-RO" dirty="0"/>
          </a:p>
          <a:p>
            <a:pPr marL="0" indent="0">
              <a:buNone/>
            </a:pPr>
            <a:r>
              <a:rPr lang="ro-RO" b="1" dirty="0"/>
              <a:t>	</a:t>
            </a:r>
            <a:r>
              <a:rPr lang="ro-RO" dirty="0"/>
              <a:t>- </a:t>
            </a:r>
            <a:r>
              <a:rPr lang="en-US" dirty="0"/>
              <a:t>Raspberry Pi Touch Display</a:t>
            </a:r>
            <a:r>
              <a:rPr lang="ro-RO" dirty="0"/>
              <a:t> -</a:t>
            </a:r>
            <a:r>
              <a:rPr lang="en-US" dirty="0"/>
              <a:t>&gt; </a:t>
            </a:r>
            <a:r>
              <a:rPr lang="en-US" dirty="0" err="1"/>
              <a:t>pentru</a:t>
            </a:r>
            <a:r>
              <a:rPr lang="en-US" dirty="0"/>
              <a:t> a </a:t>
            </a:r>
            <a:r>
              <a:rPr lang="en-US" dirty="0" err="1"/>
              <a:t>veadea</a:t>
            </a:r>
            <a:r>
              <a:rPr lang="en-US" dirty="0"/>
              <a:t> </a:t>
            </a:r>
            <a:r>
              <a:rPr lang="en-US" dirty="0" err="1"/>
              <a:t>persoana</a:t>
            </a:r>
            <a:r>
              <a:rPr lang="en-US" dirty="0"/>
              <a:t> cu care </a:t>
            </a:r>
            <a:r>
              <a:rPr lang="en-US" dirty="0" err="1"/>
              <a:t>vorbim</a:t>
            </a:r>
            <a:r>
              <a:rPr lang="ro-RO" dirty="0"/>
              <a:t>. Nu avem nevoie de capacitățile </a:t>
            </a:r>
            <a:r>
              <a:rPr lang="ro-RO" dirty="0" err="1"/>
              <a:t>touch</a:t>
            </a:r>
            <a:r>
              <a:rPr lang="ro-RO" dirty="0"/>
              <a:t> însă putem modifica soft-</a:t>
            </a:r>
            <a:r>
              <a:rPr lang="ro-RO" dirty="0" err="1"/>
              <a:t>ul</a:t>
            </a:r>
            <a:r>
              <a:rPr lang="ro-RO" dirty="0"/>
              <a:t> de videoconferințe pentru a exista mai multe camere din care să alegem, de asemenea putem folosi carcase special concepute întrucât este oficial.</a:t>
            </a:r>
          </a:p>
          <a:p>
            <a:pPr marL="0" indent="0">
              <a:buNone/>
            </a:pPr>
            <a:r>
              <a:rPr lang="ro-RO" dirty="0"/>
              <a:t>	- Raspberry Pi Camera, Căști cu microfon-</a:t>
            </a:r>
            <a:r>
              <a:rPr lang="en-US" dirty="0"/>
              <a:t>&gt; </a:t>
            </a:r>
            <a:r>
              <a:rPr lang="en-US" dirty="0" err="1"/>
              <a:t>esen</a:t>
            </a:r>
            <a:r>
              <a:rPr lang="ro-RO" dirty="0"/>
              <a:t>ț</a:t>
            </a:r>
            <a:r>
              <a:rPr lang="en-US" dirty="0" err="1"/>
              <a:t>iale</a:t>
            </a:r>
            <a:r>
              <a:rPr lang="en-US" dirty="0"/>
              <a:t> </a:t>
            </a:r>
            <a:r>
              <a:rPr lang="en-US" dirty="0" err="1"/>
              <a:t>pentru</a:t>
            </a:r>
            <a:r>
              <a:rPr lang="en-US" dirty="0"/>
              <a:t> </a:t>
            </a:r>
            <a:r>
              <a:rPr lang="ro-RO" dirty="0"/>
              <a:t>comunicație</a:t>
            </a:r>
            <a:r>
              <a:rPr lang="en-US" dirty="0"/>
              <a:t>, c</a:t>
            </a:r>
            <a:r>
              <a:rPr lang="ro-RO" dirty="0" err="1"/>
              <a:t>ăștile</a:t>
            </a:r>
            <a:r>
              <a:rPr lang="ro-RO" dirty="0"/>
              <a:t> ajută să nu avem nevoie de difuzor și microfon eficientizând spațiul</a:t>
            </a:r>
          </a:p>
          <a:p>
            <a:pPr marL="0" indent="0">
              <a:buNone/>
            </a:pPr>
            <a:r>
              <a:rPr lang="ro-RO" dirty="0"/>
              <a:t>	- Sursă de tensiune pentru Solenoid reprezentată de baterii și solid state </a:t>
            </a:r>
            <a:r>
              <a:rPr lang="ro-RO" dirty="0" err="1"/>
              <a:t>relay</a:t>
            </a:r>
            <a:r>
              <a:rPr lang="ro-RO" dirty="0"/>
              <a:t> pentru conectare </a:t>
            </a:r>
            <a:endParaRPr lang="en-US" dirty="0"/>
          </a:p>
          <a:p>
            <a:pPr marL="0" indent="0">
              <a:buNone/>
            </a:pPr>
            <a:endParaRPr lang="ro-RO" b="1" dirty="0"/>
          </a:p>
        </p:txBody>
      </p:sp>
    </p:spTree>
    <p:extLst>
      <p:ext uri="{BB962C8B-B14F-4D97-AF65-F5344CB8AC3E}">
        <p14:creationId xmlns:p14="http://schemas.microsoft.com/office/powerpoint/2010/main" val="2502045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Videointerfonul </a:t>
            </a:r>
            <a:r>
              <a:rPr lang="ro-RO" dirty="0"/>
              <a:t>reprezintă un dispozitiv folosit</a:t>
            </a:r>
            <a:r>
              <a:rPr lang="en-US" dirty="0"/>
              <a:t> </a:t>
            </a:r>
            <a:r>
              <a:rPr lang="en-US" dirty="0" err="1"/>
              <a:t>pentru</a:t>
            </a:r>
            <a:r>
              <a:rPr lang="en-US" dirty="0"/>
              <a:t> </a:t>
            </a:r>
            <a:r>
              <a:rPr lang="en-US" dirty="0" err="1"/>
              <a:t>comunicarea</a:t>
            </a:r>
            <a:r>
              <a:rPr lang="en-US" dirty="0"/>
              <a:t> la </a:t>
            </a:r>
            <a:r>
              <a:rPr lang="en-US" dirty="0" err="1"/>
              <a:t>distan</a:t>
            </a:r>
            <a:r>
              <a:rPr lang="ro-RO" dirty="0" err="1"/>
              <a:t>ță</a:t>
            </a:r>
            <a:r>
              <a:rPr lang="ro-RO" dirty="0"/>
              <a:t> în interiorul unei clădiri, o posibilă utilizare fiind identifica o potențială persoana ce vrea să acceseze o anumită zonă (clădire) ce permite comunicarea prin intermediul lui între individ și persoana responsabilă cu puterea de a îi oferii accesul. Deosebirea față de un interfon normal este că se oferă imaginea persoanelor prin intermediul camerei.</a:t>
            </a:r>
          </a:p>
          <a:p>
            <a:pPr marL="0" indent="0">
              <a:buNone/>
            </a:pPr>
            <a:r>
              <a:rPr lang="ro-RO" dirty="0"/>
              <a:t>	Posibile utilizări: </a:t>
            </a:r>
          </a:p>
          <a:p>
            <a:pPr lvl="8">
              <a:buFont typeface="Wingdings" panose="05000000000000000000" pitchFamily="2" charset="2"/>
              <a:buChar char="Ø"/>
            </a:pPr>
            <a:r>
              <a:rPr lang="ro-RO" sz="1800" dirty="0"/>
              <a:t>Deschiderea unor ușilor de intrare de la distanță pentru anumite persoane</a:t>
            </a:r>
          </a:p>
          <a:p>
            <a:pPr lvl="8">
              <a:buFont typeface="Wingdings" panose="05000000000000000000" pitchFamily="2" charset="2"/>
              <a:buChar char="Ø"/>
            </a:pPr>
            <a:r>
              <a:rPr lang="ro-RO" sz="1800" dirty="0"/>
              <a:t>Comunicarea la distanță</a:t>
            </a:r>
          </a:p>
          <a:p>
            <a:pPr lvl="8">
              <a:buFont typeface="Wingdings" panose="05000000000000000000" pitchFamily="2" charset="2"/>
              <a:buChar char="Ø"/>
            </a:pPr>
            <a:r>
              <a:rPr lang="ro-RO" sz="1800" dirty="0"/>
              <a:t>Supravegherea unei anumite zone prin intermediul camerei</a:t>
            </a:r>
            <a:r>
              <a:rPr lang="ro-RO" dirty="0"/>
              <a:t>	</a:t>
            </a:r>
          </a:p>
        </p:txBody>
      </p:sp>
    </p:spTree>
    <p:extLst>
      <p:ext uri="{BB962C8B-B14F-4D97-AF65-F5344CB8AC3E}">
        <p14:creationId xmlns:p14="http://schemas.microsoft.com/office/powerpoint/2010/main" val="912152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endParaRPr lang="en-US" b="1" dirty="0"/>
          </a:p>
          <a:p>
            <a:pPr marL="0" indent="0">
              <a:buNone/>
            </a:pPr>
            <a:r>
              <a:rPr lang="en-US" b="1" dirty="0"/>
              <a:t>	</a:t>
            </a:r>
            <a:r>
              <a:rPr lang="en-US" dirty="0" err="1"/>
              <a:t>Proiectul</a:t>
            </a:r>
            <a:r>
              <a:rPr lang="en-US" dirty="0"/>
              <a:t> </a:t>
            </a:r>
            <a:r>
              <a:rPr lang="en-US" dirty="0" err="1"/>
              <a:t>este</a:t>
            </a:r>
            <a:r>
              <a:rPr lang="en-US" dirty="0"/>
              <a:t> </a:t>
            </a:r>
            <a:r>
              <a:rPr lang="en-US" dirty="0" err="1"/>
              <a:t>destul</a:t>
            </a:r>
            <a:r>
              <a:rPr lang="en-US" dirty="0"/>
              <a:t> de </a:t>
            </a:r>
            <a:r>
              <a:rPr lang="en-US" dirty="0" err="1"/>
              <a:t>simplu</a:t>
            </a:r>
            <a:r>
              <a:rPr lang="en-US" dirty="0"/>
              <a:t>, </a:t>
            </a:r>
            <a:r>
              <a:rPr lang="en-US" dirty="0" err="1"/>
              <a:t>realizarea</a:t>
            </a:r>
            <a:r>
              <a:rPr lang="en-US" dirty="0"/>
              <a:t> </a:t>
            </a:r>
            <a:r>
              <a:rPr lang="en-US" dirty="0" err="1"/>
              <a:t>practic</a:t>
            </a:r>
            <a:r>
              <a:rPr lang="ro-RO" dirty="0"/>
              <a:t>ă reprezentă mai mult doar </a:t>
            </a:r>
            <a:r>
              <a:rPr lang="ro-RO" dirty="0" err="1"/>
              <a:t>ansamblarea</a:t>
            </a:r>
            <a:r>
              <a:rPr lang="ro-RO" dirty="0"/>
              <a:t> </a:t>
            </a:r>
            <a:r>
              <a:rPr lang="ro-RO" dirty="0" err="1"/>
              <a:t>compomentelor</a:t>
            </a:r>
            <a:r>
              <a:rPr lang="ro-RO" dirty="0"/>
              <a:t> într-o formă prezentabilă. RPI-</a:t>
            </a:r>
            <a:r>
              <a:rPr lang="ro-RO" dirty="0" err="1"/>
              <a:t>ul</a:t>
            </a:r>
            <a:r>
              <a:rPr lang="ro-RO" dirty="0"/>
              <a:t> se conectează pe spatele display-ului și se conectează cablul de 5V și cel de GND.</a:t>
            </a:r>
            <a:endParaRPr lang="ro-RO" b="1" dirty="0"/>
          </a:p>
          <a:p>
            <a:pPr marL="0" indent="0">
              <a:buNone/>
            </a:pPr>
            <a:r>
              <a:rPr lang="ro-RO" dirty="0"/>
              <a:t>	</a:t>
            </a:r>
            <a:r>
              <a:rPr lang="ro-RO" b="1" dirty="0"/>
              <a:t>	</a:t>
            </a:r>
          </a:p>
        </p:txBody>
      </p:sp>
      <p:pic>
        <p:nvPicPr>
          <p:cNvPr id="5" name="Picture 4">
            <a:extLst>
              <a:ext uri="{FF2B5EF4-FFF2-40B4-BE49-F238E27FC236}">
                <a16:creationId xmlns:a16="http://schemas.microsoft.com/office/drawing/2014/main" id="{226508CC-F36E-4680-93C1-B1C095230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661" y="3238635"/>
            <a:ext cx="3949638" cy="2630459"/>
          </a:xfrm>
          <a:prstGeom prst="rect">
            <a:avLst/>
          </a:prstGeom>
        </p:spPr>
      </p:pic>
    </p:spTree>
    <p:extLst>
      <p:ext uri="{BB962C8B-B14F-4D97-AF65-F5344CB8AC3E}">
        <p14:creationId xmlns:p14="http://schemas.microsoft.com/office/powerpoint/2010/main" val="4158608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După ce le conectăm le conectăm, le punem în carcasă. Dacă nu punem capacul carcasei continuăm să avem acces la porturile GPIO  și celelalte elemente.</a:t>
            </a:r>
            <a:r>
              <a:rPr lang="ro-RO" b="1" dirty="0"/>
              <a:t>	</a:t>
            </a:r>
          </a:p>
        </p:txBody>
      </p:sp>
      <p:pic>
        <p:nvPicPr>
          <p:cNvPr id="5" name="Picture 4">
            <a:extLst>
              <a:ext uri="{FF2B5EF4-FFF2-40B4-BE49-F238E27FC236}">
                <a16:creationId xmlns:a16="http://schemas.microsoft.com/office/drawing/2014/main" id="{1E4CC469-E6FA-4FB8-8436-81E73C4BF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985695"/>
            <a:ext cx="3346882" cy="3346882"/>
          </a:xfrm>
          <a:prstGeom prst="rect">
            <a:avLst/>
          </a:prstGeom>
        </p:spPr>
      </p:pic>
      <p:pic>
        <p:nvPicPr>
          <p:cNvPr id="7" name="Picture 6">
            <a:extLst>
              <a:ext uri="{FF2B5EF4-FFF2-40B4-BE49-F238E27FC236}">
                <a16:creationId xmlns:a16="http://schemas.microsoft.com/office/drawing/2014/main" id="{A5BCCC37-303A-47ED-98EE-3DABA4521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938" y="2985695"/>
            <a:ext cx="3346882" cy="3346882"/>
          </a:xfrm>
          <a:prstGeom prst="rect">
            <a:avLst/>
          </a:prstGeom>
        </p:spPr>
      </p:pic>
    </p:spTree>
    <p:extLst>
      <p:ext uri="{BB962C8B-B14F-4D97-AF65-F5344CB8AC3E}">
        <p14:creationId xmlns:p14="http://schemas.microsoft.com/office/powerpoint/2010/main" val="4087343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a:t>
            </a:r>
            <a:r>
              <a:rPr lang="ro-RO" b="1" dirty="0"/>
              <a:t>	</a:t>
            </a:r>
            <a:r>
              <a:rPr lang="ro-RO" dirty="0"/>
              <a:t>Conectăm modulul de cameră la port-</a:t>
            </a:r>
            <a:r>
              <a:rPr lang="ro-RO" dirty="0" err="1"/>
              <a:t>ul</a:t>
            </a:r>
            <a:r>
              <a:rPr lang="ro-RO" dirty="0"/>
              <a:t> specific si prin intermediul carcasei o conectăm astfel </a:t>
            </a:r>
            <a:r>
              <a:rPr lang="ro-RO" dirty="0" err="1"/>
              <a:t>încăt</a:t>
            </a:r>
            <a:r>
              <a:rPr lang="ro-RO" dirty="0"/>
              <a:t> să vadă ce e în exterior </a:t>
            </a:r>
            <a:endParaRPr lang="ro-RO" b="1" dirty="0"/>
          </a:p>
        </p:txBody>
      </p:sp>
      <p:pic>
        <p:nvPicPr>
          <p:cNvPr id="5" name="Picture 4">
            <a:extLst>
              <a:ext uri="{FF2B5EF4-FFF2-40B4-BE49-F238E27FC236}">
                <a16:creationId xmlns:a16="http://schemas.microsoft.com/office/drawing/2014/main" id="{3948BAD4-47F0-42FA-A8D1-A1C8ABFFBF6B}"/>
              </a:ext>
            </a:extLst>
          </p:cNvPr>
          <p:cNvPicPr>
            <a:picLocks noChangeAspect="1"/>
          </p:cNvPicPr>
          <p:nvPr/>
        </p:nvPicPr>
        <p:blipFill>
          <a:blip r:embed="rId2"/>
          <a:stretch>
            <a:fillRect/>
          </a:stretch>
        </p:blipFill>
        <p:spPr>
          <a:xfrm>
            <a:off x="1242874" y="3009365"/>
            <a:ext cx="4057095" cy="2859729"/>
          </a:xfrm>
          <a:prstGeom prst="rect">
            <a:avLst/>
          </a:prstGeom>
        </p:spPr>
      </p:pic>
      <p:pic>
        <p:nvPicPr>
          <p:cNvPr id="9" name="Picture 8">
            <a:extLst>
              <a:ext uri="{FF2B5EF4-FFF2-40B4-BE49-F238E27FC236}">
                <a16:creationId xmlns:a16="http://schemas.microsoft.com/office/drawing/2014/main" id="{56954E61-1233-472A-8846-8FC1FAAA2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326" y="2785185"/>
            <a:ext cx="5050515" cy="3308087"/>
          </a:xfrm>
          <a:prstGeom prst="rect">
            <a:avLst/>
          </a:prstGeom>
        </p:spPr>
      </p:pic>
    </p:spTree>
    <p:extLst>
      <p:ext uri="{BB962C8B-B14F-4D97-AF65-F5344CB8AC3E}">
        <p14:creationId xmlns:p14="http://schemas.microsoft.com/office/powerpoint/2010/main" val="335786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a:t>
            </a:r>
            <a:r>
              <a:rPr lang="ro-RO" b="1" dirty="0"/>
              <a:t>	</a:t>
            </a:r>
            <a:r>
              <a:rPr lang="ro-RO" dirty="0"/>
              <a:t>Chiar daca nu este la fel de accesibil, cea mai ușoară metodă pentru a avea audio-video pe RPI este să folosim căști pe care le conectăm la port-</a:t>
            </a:r>
            <a:r>
              <a:rPr lang="ro-RO" dirty="0" err="1"/>
              <a:t>ul</a:t>
            </a:r>
            <a:r>
              <a:rPr lang="ro-RO" dirty="0"/>
              <a:t> Jack de 3.5 mm. Acestea nu ar avea nevoie să fie alimentate separat la putere și ar acoperii nevoile. Dacă nu vrem să folosim o astfel de metodă atunci va trebui să folosim o boxă și un microfon. Pentru a nu ne complica cu puterea putem folosi o boxă portabilă conectata la Jack prin port-</a:t>
            </a:r>
            <a:r>
              <a:rPr lang="ro-RO" dirty="0" err="1"/>
              <a:t>ul</a:t>
            </a:r>
            <a:r>
              <a:rPr lang="ro-RO" dirty="0"/>
              <a:t> de 3.5mm(care va trebui încărcată din când în când ) și un microfon conectat USB însă fiind mai ușor o să aleg folosirea unor căști externe.</a:t>
            </a:r>
            <a:endParaRPr lang="ro-RO" b="1" dirty="0"/>
          </a:p>
        </p:txBody>
      </p:sp>
      <p:pic>
        <p:nvPicPr>
          <p:cNvPr id="4" name="Picture 3">
            <a:extLst>
              <a:ext uri="{FF2B5EF4-FFF2-40B4-BE49-F238E27FC236}">
                <a16:creationId xmlns:a16="http://schemas.microsoft.com/office/drawing/2014/main" id="{4E07CFAF-C637-4111-8487-CAC23676D634}"/>
              </a:ext>
            </a:extLst>
          </p:cNvPr>
          <p:cNvPicPr>
            <a:picLocks noChangeAspect="1"/>
          </p:cNvPicPr>
          <p:nvPr/>
        </p:nvPicPr>
        <p:blipFill>
          <a:blip r:embed="rId2"/>
          <a:stretch>
            <a:fillRect/>
          </a:stretch>
        </p:blipFill>
        <p:spPr>
          <a:xfrm>
            <a:off x="1491450" y="4277066"/>
            <a:ext cx="2787588" cy="1964890"/>
          </a:xfrm>
          <a:prstGeom prst="rect">
            <a:avLst/>
          </a:prstGeom>
        </p:spPr>
      </p:pic>
      <p:sp>
        <p:nvSpPr>
          <p:cNvPr id="5" name="AutoShape 2">
            <a:extLst>
              <a:ext uri="{FF2B5EF4-FFF2-40B4-BE49-F238E27FC236}">
                <a16:creationId xmlns:a16="http://schemas.microsoft.com/office/drawing/2014/main" id="{8224E407-79B0-4060-9FB0-8D1EFDC83DE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DAFA66D-644E-45B5-B13A-8BFBF427E0CD}"/>
              </a:ext>
            </a:extLst>
          </p:cNvPr>
          <p:cNvPicPr>
            <a:picLocks noChangeAspect="1"/>
          </p:cNvPicPr>
          <p:nvPr/>
        </p:nvPicPr>
        <p:blipFill>
          <a:blip r:embed="rId3"/>
          <a:stretch>
            <a:fillRect/>
          </a:stretch>
        </p:blipFill>
        <p:spPr>
          <a:xfrm>
            <a:off x="7112307" y="4088146"/>
            <a:ext cx="2484455" cy="2157297"/>
          </a:xfrm>
          <a:prstGeom prst="rect">
            <a:avLst/>
          </a:prstGeom>
        </p:spPr>
      </p:pic>
    </p:spTree>
    <p:extLst>
      <p:ext uri="{BB962C8B-B14F-4D97-AF65-F5344CB8AC3E}">
        <p14:creationId xmlns:p14="http://schemas.microsoft.com/office/powerpoint/2010/main" val="1437571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a:t>
            </a:r>
            <a:r>
              <a:rPr lang="ro-RO" b="1" dirty="0"/>
              <a:t>	</a:t>
            </a:r>
            <a:r>
              <a:rPr lang="ro-RO" dirty="0" err="1"/>
              <a:t>Push-buttonul</a:t>
            </a:r>
            <a:r>
              <a:rPr lang="ro-RO" dirty="0"/>
              <a:t> ce </a:t>
            </a:r>
            <a:r>
              <a:rPr lang="ro-RO" dirty="0" err="1"/>
              <a:t>actionează</a:t>
            </a:r>
            <a:r>
              <a:rPr lang="ro-RO" dirty="0"/>
              <a:t> începutul apelului îl conectăm la port-</a:t>
            </a:r>
            <a:r>
              <a:rPr lang="ro-RO" dirty="0" err="1"/>
              <a:t>ul</a:t>
            </a:r>
            <a:r>
              <a:rPr lang="ro-RO" dirty="0"/>
              <a:t> de 3.3 V și la alt </a:t>
            </a:r>
            <a:r>
              <a:rPr lang="ro-RO" dirty="0" err="1"/>
              <a:t>alt</a:t>
            </a:r>
            <a:r>
              <a:rPr lang="ro-RO" dirty="0"/>
              <a:t> port GPIO folosit pentru input. El vine cu o protecție implicită.</a:t>
            </a:r>
            <a:endParaRPr lang="ro-RO" b="1" dirty="0"/>
          </a:p>
        </p:txBody>
      </p:sp>
      <p:pic>
        <p:nvPicPr>
          <p:cNvPr id="5" name="Picture 4">
            <a:extLst>
              <a:ext uri="{FF2B5EF4-FFF2-40B4-BE49-F238E27FC236}">
                <a16:creationId xmlns:a16="http://schemas.microsoft.com/office/drawing/2014/main" id="{917A6C67-5EE4-46CA-A772-96C027DF5350}"/>
              </a:ext>
            </a:extLst>
          </p:cNvPr>
          <p:cNvPicPr>
            <a:picLocks noChangeAspect="1"/>
          </p:cNvPicPr>
          <p:nvPr/>
        </p:nvPicPr>
        <p:blipFill>
          <a:blip r:embed="rId2"/>
          <a:stretch>
            <a:fillRect/>
          </a:stretch>
        </p:blipFill>
        <p:spPr>
          <a:xfrm>
            <a:off x="4018721" y="3429000"/>
            <a:ext cx="4215518" cy="2440094"/>
          </a:xfrm>
          <a:prstGeom prst="rect">
            <a:avLst/>
          </a:prstGeom>
        </p:spPr>
      </p:pic>
    </p:spTree>
    <p:extLst>
      <p:ext uri="{BB962C8B-B14F-4D97-AF65-F5344CB8AC3E}">
        <p14:creationId xmlns:p14="http://schemas.microsoft.com/office/powerpoint/2010/main" val="3195161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b="1" dirty="0"/>
              <a:t>	</a:t>
            </a:r>
            <a:r>
              <a:rPr lang="ro-RO" dirty="0"/>
              <a:t>Pentru alimentarea încuietorii de ușă folosim o sursă de 9V formată dintr-o baterie și o carcasă pentru această baterie</a:t>
            </a:r>
            <a:endParaRPr lang="ro-RO" b="1" dirty="0"/>
          </a:p>
          <a:p>
            <a:pPr marL="0" indent="0">
              <a:buNone/>
            </a:pPr>
            <a:endParaRPr lang="ro-RO" b="1" dirty="0"/>
          </a:p>
        </p:txBody>
      </p:sp>
      <p:pic>
        <p:nvPicPr>
          <p:cNvPr id="6" name="Picture 5">
            <a:extLst>
              <a:ext uri="{FF2B5EF4-FFF2-40B4-BE49-F238E27FC236}">
                <a16:creationId xmlns:a16="http://schemas.microsoft.com/office/drawing/2014/main" id="{67FA8649-3207-4C8F-A119-FE96672A8A46}"/>
              </a:ext>
            </a:extLst>
          </p:cNvPr>
          <p:cNvPicPr>
            <a:picLocks noChangeAspect="1"/>
          </p:cNvPicPr>
          <p:nvPr/>
        </p:nvPicPr>
        <p:blipFill>
          <a:blip r:embed="rId2"/>
          <a:stretch>
            <a:fillRect/>
          </a:stretch>
        </p:blipFill>
        <p:spPr>
          <a:xfrm>
            <a:off x="2258015" y="2874184"/>
            <a:ext cx="2828889" cy="3103284"/>
          </a:xfrm>
          <a:prstGeom prst="rect">
            <a:avLst/>
          </a:prstGeom>
        </p:spPr>
      </p:pic>
      <p:pic>
        <p:nvPicPr>
          <p:cNvPr id="8" name="Picture 7">
            <a:extLst>
              <a:ext uri="{FF2B5EF4-FFF2-40B4-BE49-F238E27FC236}">
                <a16:creationId xmlns:a16="http://schemas.microsoft.com/office/drawing/2014/main" id="{0595F878-B7C0-4BE6-8FA8-818FDCD54CD1}"/>
              </a:ext>
            </a:extLst>
          </p:cNvPr>
          <p:cNvPicPr>
            <a:picLocks noChangeAspect="1"/>
          </p:cNvPicPr>
          <p:nvPr/>
        </p:nvPicPr>
        <p:blipFill>
          <a:blip r:embed="rId3"/>
          <a:stretch>
            <a:fillRect/>
          </a:stretch>
        </p:blipFill>
        <p:spPr>
          <a:xfrm>
            <a:off x="7571906" y="2698812"/>
            <a:ext cx="2516684" cy="3278656"/>
          </a:xfrm>
          <a:prstGeom prst="rect">
            <a:avLst/>
          </a:prstGeom>
        </p:spPr>
      </p:pic>
    </p:spTree>
    <p:extLst>
      <p:ext uri="{BB962C8B-B14F-4D97-AF65-F5344CB8AC3E}">
        <p14:creationId xmlns:p14="http://schemas.microsoft.com/office/powerpoint/2010/main" val="3776881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A7F16C-0A30-44E4-B39B-919B60E99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597" y="3055516"/>
            <a:ext cx="2867765" cy="2867765"/>
          </a:xfrm>
          <a:prstGeom prst="rect">
            <a:avLst/>
          </a:prstGeom>
        </p:spPr>
      </p:pic>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b="1" dirty="0"/>
              <a:t>	</a:t>
            </a:r>
            <a:r>
              <a:rPr lang="ro-RO" dirty="0"/>
              <a:t>Încuietoarea Solenoid o să o punem pe ușă ca un zăvor, fie în ușă, fie în spatele ei. Pentru alimentarea ei folosim un releu solid state conectat la RPI, la baterie, la solenoid si </a:t>
            </a:r>
            <a:r>
              <a:rPr lang="ro-RO" dirty="0" err="1"/>
              <a:t>ground</a:t>
            </a:r>
            <a:r>
              <a:rPr lang="ro-RO" dirty="0"/>
              <a:t>. Cablurile vor sta în aer sau lipite de </a:t>
            </a:r>
            <a:r>
              <a:rPr lang="ro-RO" dirty="0" err="1"/>
              <a:t>pereti</a:t>
            </a:r>
            <a:r>
              <a:rPr lang="ro-RO" dirty="0"/>
              <a:t> cu diferite protecții pe ele.</a:t>
            </a:r>
            <a:endParaRPr lang="ro-RO" b="1" dirty="0"/>
          </a:p>
        </p:txBody>
      </p:sp>
      <p:pic>
        <p:nvPicPr>
          <p:cNvPr id="5" name="Picture 4">
            <a:extLst>
              <a:ext uri="{FF2B5EF4-FFF2-40B4-BE49-F238E27FC236}">
                <a16:creationId xmlns:a16="http://schemas.microsoft.com/office/drawing/2014/main" id="{492C9BF9-ADB7-492A-9D56-6EE46F12EA72}"/>
              </a:ext>
            </a:extLst>
          </p:cNvPr>
          <p:cNvPicPr>
            <a:picLocks noChangeAspect="1"/>
          </p:cNvPicPr>
          <p:nvPr/>
        </p:nvPicPr>
        <p:blipFill>
          <a:blip r:embed="rId3"/>
          <a:stretch>
            <a:fillRect/>
          </a:stretch>
        </p:blipFill>
        <p:spPr>
          <a:xfrm>
            <a:off x="1036320" y="3543065"/>
            <a:ext cx="2258297" cy="2434403"/>
          </a:xfrm>
          <a:prstGeom prst="rect">
            <a:avLst/>
          </a:prstGeom>
        </p:spPr>
      </p:pic>
      <p:pic>
        <p:nvPicPr>
          <p:cNvPr id="9" name="Picture 8">
            <a:extLst>
              <a:ext uri="{FF2B5EF4-FFF2-40B4-BE49-F238E27FC236}">
                <a16:creationId xmlns:a16="http://schemas.microsoft.com/office/drawing/2014/main" id="{AAD7486F-E005-4644-B6DA-160A9CD78D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44759" y="3543065"/>
            <a:ext cx="2332544" cy="2447732"/>
          </a:xfrm>
          <a:prstGeom prst="rect">
            <a:avLst/>
          </a:prstGeom>
        </p:spPr>
      </p:pic>
    </p:spTree>
    <p:extLst>
      <p:ext uri="{BB962C8B-B14F-4D97-AF65-F5344CB8AC3E}">
        <p14:creationId xmlns:p14="http://schemas.microsoft.com/office/powerpoint/2010/main" val="3624799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fontScale="85000" lnSpcReduction="20000"/>
          </a:bodyPr>
          <a:lstStyle/>
          <a:p>
            <a:pPr marL="0" indent="0">
              <a:buNone/>
            </a:pPr>
            <a:r>
              <a:rPr lang="ro-RO" dirty="0"/>
              <a:t>	</a:t>
            </a:r>
            <a:r>
              <a:rPr lang="ro-RO" b="1" dirty="0"/>
              <a:t>I</a:t>
            </a:r>
            <a:r>
              <a:rPr lang="en-US" b="1" dirty="0" err="1"/>
              <a:t>nstalare</a:t>
            </a:r>
            <a:r>
              <a:rPr lang="en-US" b="1" dirty="0"/>
              <a:t> soft</a:t>
            </a:r>
            <a:endParaRPr lang="ro-RO" b="1" dirty="0"/>
          </a:p>
          <a:p>
            <a:pPr marL="0" indent="0">
              <a:buNone/>
            </a:pPr>
            <a:r>
              <a:rPr lang="ro-RO" b="1" dirty="0"/>
              <a:t>	</a:t>
            </a:r>
            <a:r>
              <a:rPr lang="ro-RO" dirty="0"/>
              <a:t>Instalăm pe Raspberry Pi sistemul de operare, </a:t>
            </a:r>
            <a:r>
              <a:rPr lang="ro-RO" dirty="0" err="1">
                <a:hlinkClick r:id="rId2"/>
              </a:rPr>
              <a:t>Raspbian</a:t>
            </a:r>
            <a:r>
              <a:rPr lang="ro-RO" dirty="0">
                <a:hlinkClick r:id="rId2"/>
              </a:rPr>
              <a:t>/Raspberry Pi OS</a:t>
            </a:r>
            <a:r>
              <a:rPr lang="ro-RO" dirty="0"/>
              <a:t>, și folosim </a:t>
            </a:r>
            <a:r>
              <a:rPr lang="ro-RO" dirty="0">
                <a:hlinkClick r:id="rId3"/>
              </a:rPr>
              <a:t>Raspberry Pi </a:t>
            </a:r>
            <a:r>
              <a:rPr lang="ro-RO" dirty="0" err="1">
                <a:hlinkClick r:id="rId3"/>
              </a:rPr>
              <a:t>Imager</a:t>
            </a:r>
            <a:r>
              <a:rPr lang="ro-RO" dirty="0">
                <a:hlinkClick r:id="rId3"/>
              </a:rPr>
              <a:t> </a:t>
            </a:r>
            <a:r>
              <a:rPr lang="ro-RO" dirty="0"/>
              <a:t>pentru a crea </a:t>
            </a:r>
            <a:r>
              <a:rPr lang="ro-RO" dirty="0" err="1"/>
              <a:t>installer-ul</a:t>
            </a:r>
            <a:r>
              <a:rPr lang="ro-RO" dirty="0"/>
              <a:t> pe cardul SD conectat la calculator.</a:t>
            </a:r>
          </a:p>
          <a:p>
            <a:pPr marL="0" indent="0">
              <a:buNone/>
            </a:pPr>
            <a:r>
              <a:rPr lang="ro-RO" dirty="0"/>
              <a:t>	Prima oară când ne conectăm va trebui să avem un mouse și o tastatură și un display extern pe HDMI dacă display-</a:t>
            </a:r>
            <a:r>
              <a:rPr lang="ro-RO" dirty="0" err="1"/>
              <a:t>ul</a:t>
            </a:r>
            <a:r>
              <a:rPr lang="ro-RO" dirty="0"/>
              <a:t> conectat de noi nu funcționează. Intrăm în terminal și dăm </a:t>
            </a:r>
            <a:r>
              <a:rPr lang="ro-RO" dirty="0" err="1"/>
              <a:t>enable</a:t>
            </a:r>
            <a:r>
              <a:rPr lang="ro-RO" dirty="0"/>
              <a:t> la SSH folosind comenzile </a:t>
            </a:r>
            <a:r>
              <a:rPr lang="en-US" dirty="0"/>
              <a:t>“</a:t>
            </a:r>
            <a:r>
              <a:rPr lang="ro-RO" dirty="0" err="1"/>
              <a:t>sudo</a:t>
            </a:r>
            <a:r>
              <a:rPr lang="ro-RO" dirty="0"/>
              <a:t> </a:t>
            </a:r>
            <a:r>
              <a:rPr lang="ro-RO" dirty="0" err="1"/>
              <a:t>systemctl</a:t>
            </a:r>
            <a:r>
              <a:rPr lang="ro-RO" dirty="0"/>
              <a:t> </a:t>
            </a:r>
            <a:r>
              <a:rPr lang="ro-RO" dirty="0" err="1"/>
              <a:t>enable</a:t>
            </a:r>
            <a:r>
              <a:rPr lang="ro-RO" dirty="0"/>
              <a:t> </a:t>
            </a:r>
            <a:r>
              <a:rPr lang="ro-RO" dirty="0" err="1"/>
              <a:t>ssh</a:t>
            </a:r>
            <a:r>
              <a:rPr lang="en-US" dirty="0"/>
              <a:t>” </a:t>
            </a:r>
            <a:r>
              <a:rPr lang="ro-RO" dirty="0"/>
              <a:t>și ”</a:t>
            </a:r>
            <a:r>
              <a:rPr lang="ro-RO" dirty="0" err="1"/>
              <a:t>sudo</a:t>
            </a:r>
            <a:r>
              <a:rPr lang="ro-RO" dirty="0"/>
              <a:t> </a:t>
            </a:r>
            <a:r>
              <a:rPr lang="ro-RO" dirty="0" err="1"/>
              <a:t>system</a:t>
            </a:r>
            <a:r>
              <a:rPr lang="ro-RO" dirty="0"/>
              <a:t> start </a:t>
            </a:r>
            <a:r>
              <a:rPr lang="ro-RO" dirty="0" err="1"/>
              <a:t>ssh</a:t>
            </a:r>
            <a:r>
              <a:rPr lang="ro-RO" dirty="0"/>
              <a:t>”.</a:t>
            </a:r>
          </a:p>
          <a:p>
            <a:pPr marL="0" indent="0">
              <a:buNone/>
            </a:pPr>
            <a:r>
              <a:rPr lang="ro-RO" dirty="0"/>
              <a:t>	Aflăm IP-ul RPI-ului folosind </a:t>
            </a:r>
            <a:r>
              <a:rPr lang="ro-RO" dirty="0" err="1"/>
              <a:t>hostname</a:t>
            </a:r>
            <a:r>
              <a:rPr lang="ro-RO" dirty="0"/>
              <a:t> -l, </a:t>
            </a:r>
            <a:r>
              <a:rPr lang="ro-RO" dirty="0" err="1"/>
              <a:t>ifconfig</a:t>
            </a:r>
            <a:r>
              <a:rPr lang="ro-RO" dirty="0"/>
              <a:t> sau intrăm pe rețeaua locală de Wireless și vedem ce IP i s-a alocat.</a:t>
            </a:r>
          </a:p>
          <a:p>
            <a:pPr marL="0" indent="0">
              <a:buNone/>
            </a:pPr>
            <a:r>
              <a:rPr lang="ro-RO" dirty="0"/>
              <a:t>	Facem update la pachetele apt-get (</a:t>
            </a:r>
            <a:r>
              <a:rPr lang="ro-RO" dirty="0" err="1"/>
              <a:t>sudo</a:t>
            </a:r>
            <a:r>
              <a:rPr lang="ro-RO" dirty="0"/>
              <a:t> apt-get update)</a:t>
            </a:r>
          </a:p>
          <a:p>
            <a:pPr marL="0" indent="0">
              <a:buNone/>
            </a:pPr>
            <a:r>
              <a:rPr lang="ro-RO" dirty="0"/>
              <a:t>	Intrăm în </a:t>
            </a:r>
            <a:r>
              <a:rPr lang="ro-RO" dirty="0" err="1"/>
              <a:t>Firefox</a:t>
            </a:r>
            <a:r>
              <a:rPr lang="ro-RO" dirty="0"/>
              <a:t> ( daca nu e instalat, îl instalăm folosind </a:t>
            </a:r>
            <a:r>
              <a:rPr lang="ro-RO" dirty="0" err="1"/>
              <a:t>sudo</a:t>
            </a:r>
            <a:r>
              <a:rPr lang="ro-RO" dirty="0"/>
              <a:t> apt-get </a:t>
            </a:r>
            <a:r>
              <a:rPr lang="ro-RO" dirty="0" err="1"/>
              <a:t>install</a:t>
            </a:r>
            <a:r>
              <a:rPr lang="ro-RO" dirty="0"/>
              <a:t> </a:t>
            </a:r>
            <a:r>
              <a:rPr lang="ro-RO" dirty="0" err="1"/>
              <a:t>firefox</a:t>
            </a:r>
            <a:r>
              <a:rPr lang="ro-RO" dirty="0"/>
              <a:t>) și permitem folosirea camerei și a microfonului pe </a:t>
            </a:r>
            <a:r>
              <a:rPr lang="ro-RO" dirty="0" err="1"/>
              <a:t>localhost</a:t>
            </a:r>
            <a:r>
              <a:rPr lang="ro-RO" dirty="0"/>
              <a:t> sau intrăm pe </a:t>
            </a:r>
            <a:r>
              <a:rPr lang="ro-RO" dirty="0" err="1"/>
              <a:t>about:config</a:t>
            </a:r>
            <a:r>
              <a:rPr lang="ro-RO" dirty="0"/>
              <a:t> și  setăm </a:t>
            </a:r>
            <a:r>
              <a:rPr lang="en-US" dirty="0" err="1"/>
              <a:t>media.navigator.permission.disabled</a:t>
            </a:r>
            <a:r>
              <a:rPr lang="ro-RO" dirty="0"/>
              <a:t> pentru a nu primi pop-</a:t>
            </a:r>
            <a:r>
              <a:rPr lang="ro-RO" dirty="0" err="1"/>
              <a:t>ul</a:t>
            </a:r>
            <a:r>
              <a:rPr lang="ro-RO" dirty="0"/>
              <a:t> de permisii niciodată.</a:t>
            </a:r>
          </a:p>
          <a:p>
            <a:pPr marL="0" indent="0">
              <a:buNone/>
            </a:pPr>
            <a:r>
              <a:rPr lang="ro-RO" dirty="0"/>
              <a:t>	</a:t>
            </a:r>
          </a:p>
          <a:p>
            <a:pPr marL="0" indent="0">
              <a:buNone/>
            </a:pPr>
            <a:r>
              <a:rPr lang="ro-RO" b="1" dirty="0"/>
              <a:t>	</a:t>
            </a:r>
          </a:p>
        </p:txBody>
      </p:sp>
    </p:spTree>
    <p:extLst>
      <p:ext uri="{BB962C8B-B14F-4D97-AF65-F5344CB8AC3E}">
        <p14:creationId xmlns:p14="http://schemas.microsoft.com/office/powerpoint/2010/main" val="2961059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I</a:t>
            </a:r>
            <a:r>
              <a:rPr lang="en-US" b="1" dirty="0" err="1"/>
              <a:t>nstalare</a:t>
            </a:r>
            <a:r>
              <a:rPr lang="en-US" b="1" dirty="0"/>
              <a:t> soft</a:t>
            </a:r>
            <a:endParaRPr lang="ro-RO" b="1" dirty="0"/>
          </a:p>
          <a:p>
            <a:pPr marL="0" indent="0">
              <a:buNone/>
            </a:pPr>
            <a:r>
              <a:rPr lang="ro-RO" b="1" dirty="0"/>
              <a:t>	</a:t>
            </a:r>
            <a:r>
              <a:rPr lang="ro-RO" dirty="0"/>
              <a:t>În acest moment ne putem deconecta fizic de pe RPI și să intrăm folosind SSH, folosind </a:t>
            </a:r>
            <a:r>
              <a:rPr lang="ro-RO" dirty="0" err="1"/>
              <a:t>ssh</a:t>
            </a:r>
            <a:r>
              <a:rPr lang="ro-RO" dirty="0"/>
              <a:t> </a:t>
            </a:r>
            <a:r>
              <a:rPr lang="ro-RO" dirty="0" err="1"/>
              <a:t>username@hostname</a:t>
            </a:r>
            <a:r>
              <a:rPr lang="ro-RO" dirty="0"/>
              <a:t>.</a:t>
            </a:r>
          </a:p>
          <a:p>
            <a:pPr marL="0" indent="0">
              <a:buNone/>
            </a:pPr>
            <a:r>
              <a:rPr lang="ro-RO" b="1" dirty="0"/>
              <a:t>	</a:t>
            </a:r>
            <a:r>
              <a:rPr lang="ro-RO" dirty="0"/>
              <a:t>Instalam Node.JS folosind: </a:t>
            </a:r>
            <a:r>
              <a:rPr lang="en-US" dirty="0"/>
              <a:t>“</a:t>
            </a:r>
            <a:r>
              <a:rPr lang="en-US" dirty="0" err="1"/>
              <a:t>sudo</a:t>
            </a:r>
            <a:r>
              <a:rPr lang="en-US" dirty="0"/>
              <a:t> apt</a:t>
            </a:r>
            <a:r>
              <a:rPr lang="ro-RO" dirty="0"/>
              <a:t>-get</a:t>
            </a:r>
            <a:r>
              <a:rPr lang="en-US" dirty="0"/>
              <a:t> install </a:t>
            </a:r>
            <a:r>
              <a:rPr lang="en-US" dirty="0" err="1"/>
              <a:t>nodejs</a:t>
            </a:r>
            <a:r>
              <a:rPr lang="en-US" dirty="0"/>
              <a:t>”;</a:t>
            </a:r>
            <a:endParaRPr lang="ro-RO" dirty="0"/>
          </a:p>
          <a:p>
            <a:pPr marL="0" indent="0">
              <a:buNone/>
            </a:pPr>
            <a:r>
              <a:rPr lang="ro-RO" b="1" dirty="0"/>
              <a:t>	</a:t>
            </a:r>
            <a:r>
              <a:rPr lang="ro-RO" dirty="0"/>
              <a:t>Instalăm </a:t>
            </a:r>
            <a:r>
              <a:rPr lang="ro-RO" dirty="0" err="1"/>
              <a:t>packet</a:t>
            </a:r>
            <a:r>
              <a:rPr lang="ro-RO" dirty="0"/>
              <a:t> manager-</a:t>
            </a:r>
            <a:r>
              <a:rPr lang="ro-RO" dirty="0" err="1"/>
              <a:t>ul</a:t>
            </a:r>
            <a:r>
              <a:rPr lang="ro-RO" dirty="0"/>
              <a:t> pentru Node.JS folosind: </a:t>
            </a:r>
            <a:r>
              <a:rPr lang="en-US" dirty="0"/>
              <a:t>“</a:t>
            </a:r>
            <a:r>
              <a:rPr lang="ro-RO" dirty="0" err="1"/>
              <a:t>sudo</a:t>
            </a:r>
            <a:r>
              <a:rPr lang="ro-RO" dirty="0"/>
              <a:t> apt-get </a:t>
            </a:r>
            <a:r>
              <a:rPr lang="ro-RO" dirty="0" err="1"/>
              <a:t>install</a:t>
            </a:r>
            <a:r>
              <a:rPr lang="ro-RO" dirty="0"/>
              <a:t> </a:t>
            </a:r>
            <a:r>
              <a:rPr lang="ro-RO" dirty="0" err="1"/>
              <a:t>npm</a:t>
            </a:r>
            <a:r>
              <a:rPr lang="en-US" dirty="0"/>
              <a:t>”;</a:t>
            </a:r>
            <a:endParaRPr lang="ro-RO" dirty="0"/>
          </a:p>
          <a:p>
            <a:pPr marL="0" indent="0">
              <a:buNone/>
            </a:pPr>
            <a:r>
              <a:rPr lang="ro-RO" b="1" dirty="0"/>
              <a:t>	</a:t>
            </a:r>
            <a:r>
              <a:rPr lang="ro-RO" dirty="0"/>
              <a:t>Instalăm GIT dacă nu este deja instalat:</a:t>
            </a:r>
            <a:r>
              <a:rPr lang="ro-RO" b="1" dirty="0"/>
              <a:t> </a:t>
            </a:r>
            <a:r>
              <a:rPr lang="en-US" b="1" dirty="0"/>
              <a:t>“</a:t>
            </a:r>
            <a:r>
              <a:rPr lang="ro-RO" dirty="0" err="1"/>
              <a:t>sudo</a:t>
            </a:r>
            <a:r>
              <a:rPr lang="ro-RO" dirty="0"/>
              <a:t> apt-get </a:t>
            </a:r>
            <a:r>
              <a:rPr lang="ro-RO" dirty="0" err="1"/>
              <a:t>install</a:t>
            </a:r>
            <a:r>
              <a:rPr lang="ro-RO" dirty="0"/>
              <a:t> </a:t>
            </a:r>
            <a:r>
              <a:rPr lang="ro-RO" dirty="0" err="1"/>
              <a:t>git</a:t>
            </a:r>
            <a:r>
              <a:rPr lang="en-US" dirty="0"/>
              <a:t>”;</a:t>
            </a:r>
            <a:endParaRPr lang="ro-RO" dirty="0"/>
          </a:p>
          <a:p>
            <a:pPr marL="0" indent="0">
              <a:buNone/>
            </a:pPr>
            <a:r>
              <a:rPr lang="ro-RO" b="1" dirty="0"/>
              <a:t>	</a:t>
            </a:r>
            <a:r>
              <a:rPr lang="en-US" dirty="0"/>
              <a:t>Cre</a:t>
            </a:r>
            <a:r>
              <a:rPr lang="ro-RO" dirty="0" err="1"/>
              <a:t>ăm</a:t>
            </a:r>
            <a:r>
              <a:rPr lang="ro-RO" dirty="0"/>
              <a:t> un folder unde dorim în care să instalăm fișierele</a:t>
            </a:r>
            <a:r>
              <a:rPr lang="en-US" dirty="0"/>
              <a:t>;</a:t>
            </a:r>
            <a:endParaRPr lang="ro-RO" dirty="0"/>
          </a:p>
          <a:p>
            <a:pPr marL="0" indent="0">
              <a:buNone/>
            </a:pPr>
            <a:r>
              <a:rPr lang="ro-RO" b="1" dirty="0"/>
              <a:t>	</a:t>
            </a:r>
            <a:r>
              <a:rPr lang="ro-RO" dirty="0"/>
              <a:t>Navigăm la acel folder și clonăm </a:t>
            </a:r>
            <a:r>
              <a:rPr lang="ro-RO" dirty="0" err="1"/>
              <a:t>repo-ul</a:t>
            </a:r>
            <a:r>
              <a:rPr lang="en-US" dirty="0"/>
              <a:t>;</a:t>
            </a:r>
          </a:p>
          <a:p>
            <a:pPr marL="0" indent="0">
              <a:buNone/>
            </a:pPr>
            <a:r>
              <a:rPr lang="en-US" b="1" dirty="0"/>
              <a:t>	</a:t>
            </a:r>
            <a:r>
              <a:rPr lang="en-US" dirty="0"/>
              <a:t>“git clone https://github.com/</a:t>
            </a:r>
            <a:r>
              <a:rPr lang="en-US" dirty="0" err="1"/>
              <a:t>Ionnier</a:t>
            </a:r>
            <a:r>
              <a:rPr lang="en-US" dirty="0"/>
              <a:t>/</a:t>
            </a:r>
            <a:r>
              <a:rPr lang="en-US" dirty="0" err="1"/>
              <a:t>proiect-asc.git</a:t>
            </a:r>
            <a:r>
              <a:rPr lang="en-US" dirty="0"/>
              <a:t>”</a:t>
            </a:r>
            <a:endParaRPr lang="ro-RO" dirty="0"/>
          </a:p>
        </p:txBody>
      </p:sp>
    </p:spTree>
    <p:extLst>
      <p:ext uri="{BB962C8B-B14F-4D97-AF65-F5344CB8AC3E}">
        <p14:creationId xmlns:p14="http://schemas.microsoft.com/office/powerpoint/2010/main" val="706006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lnSpcReduction="10000"/>
          </a:bodyPr>
          <a:lstStyle/>
          <a:p>
            <a:pPr marL="0" indent="0">
              <a:buNone/>
            </a:pPr>
            <a:r>
              <a:rPr lang="ro-RO" dirty="0"/>
              <a:t>	</a:t>
            </a:r>
            <a:r>
              <a:rPr lang="ro-RO" b="1" dirty="0"/>
              <a:t>I</a:t>
            </a:r>
            <a:r>
              <a:rPr lang="en-US" b="1" dirty="0" err="1"/>
              <a:t>nstalare</a:t>
            </a:r>
            <a:r>
              <a:rPr lang="en-US" b="1" dirty="0"/>
              <a:t> soft</a:t>
            </a:r>
            <a:endParaRPr lang="ro-RO" b="1" dirty="0"/>
          </a:p>
          <a:p>
            <a:pPr marL="0" indent="0">
              <a:buNone/>
            </a:pPr>
            <a:r>
              <a:rPr lang="ro-RO" b="1" dirty="0"/>
              <a:t>	</a:t>
            </a:r>
            <a:r>
              <a:rPr lang="ro-RO" dirty="0"/>
              <a:t>Instalăm </a:t>
            </a:r>
            <a:r>
              <a:rPr lang="ro-RO" dirty="0" err="1"/>
              <a:t>Nano</a:t>
            </a:r>
            <a:r>
              <a:rPr lang="ro-RO" dirty="0"/>
              <a:t> sau </a:t>
            </a:r>
            <a:r>
              <a:rPr lang="ro-RO" dirty="0" err="1"/>
              <a:t>Vim</a:t>
            </a:r>
            <a:r>
              <a:rPr lang="ro-RO" dirty="0"/>
              <a:t> pentru a edita fișierele, dacă nu vrem să folosim Vi.</a:t>
            </a:r>
          </a:p>
          <a:p>
            <a:pPr marL="0" indent="0">
              <a:buNone/>
            </a:pPr>
            <a:r>
              <a:rPr lang="ro-RO" dirty="0"/>
              <a:t>	Intrăm in index.js și </a:t>
            </a:r>
            <a:r>
              <a:rPr lang="ro-RO" dirty="0" err="1"/>
              <a:t>decomentăm</a:t>
            </a:r>
            <a:r>
              <a:rPr lang="ro-RO" dirty="0"/>
              <a:t> liniile 20, 21 și 22, acestea sunt comentate pentru că ele afectează modul de parcurgere al sistemului când testez pe Windows.</a:t>
            </a:r>
          </a:p>
          <a:p>
            <a:pPr marL="0" indent="0">
              <a:buNone/>
            </a:pPr>
            <a:r>
              <a:rPr lang="ro-RO" dirty="0"/>
              <a:t>	Scriem „</a:t>
            </a:r>
            <a:r>
              <a:rPr lang="ro-RO" dirty="0" err="1"/>
              <a:t>sudo</a:t>
            </a:r>
            <a:r>
              <a:rPr lang="ro-RO" dirty="0"/>
              <a:t> </a:t>
            </a:r>
            <a:r>
              <a:rPr lang="ro-RO" dirty="0" err="1"/>
              <a:t>npm</a:t>
            </a:r>
            <a:r>
              <a:rPr lang="ro-RO" dirty="0"/>
              <a:t> </a:t>
            </a:r>
            <a:r>
              <a:rPr lang="ro-RO" dirty="0" err="1"/>
              <a:t>install</a:t>
            </a:r>
            <a:r>
              <a:rPr lang="ro-RO" dirty="0"/>
              <a:t>” pentru a instala dependințele din </a:t>
            </a:r>
            <a:r>
              <a:rPr lang="en-US" dirty="0" err="1">
                <a:hlinkClick r:id="rId2" tooltip="package.json"/>
              </a:rPr>
              <a:t>package.json</a:t>
            </a:r>
            <a:r>
              <a:rPr lang="ro-RO" dirty="0"/>
              <a:t>.</a:t>
            </a:r>
          </a:p>
          <a:p>
            <a:pPr marL="0" indent="0">
              <a:buNone/>
            </a:pPr>
            <a:r>
              <a:rPr lang="ro-RO" dirty="0"/>
              <a:t>	Creăm un fișier .</a:t>
            </a:r>
            <a:r>
              <a:rPr lang="ro-RO" dirty="0" err="1"/>
              <a:t>env</a:t>
            </a:r>
            <a:r>
              <a:rPr lang="ro-RO" dirty="0"/>
              <a:t> în folder-</a:t>
            </a:r>
            <a:r>
              <a:rPr lang="ro-RO" dirty="0" err="1"/>
              <a:t>ul</a:t>
            </a:r>
            <a:r>
              <a:rPr lang="ro-RO" dirty="0"/>
              <a:t> proiectului în care îl completăm cu:</a:t>
            </a:r>
            <a:r>
              <a:rPr lang="en-US" dirty="0"/>
              <a:t> (</a:t>
            </a:r>
            <a:r>
              <a:rPr lang="en-US" dirty="0" err="1"/>
              <a:t>fara</a:t>
            </a:r>
            <a:r>
              <a:rPr lang="en-US" dirty="0"/>
              <a:t> </a:t>
            </a:r>
            <a:r>
              <a:rPr lang="en-US" dirty="0" err="1"/>
              <a:t>comentariile</a:t>
            </a:r>
            <a:r>
              <a:rPr lang="en-US" dirty="0"/>
              <a:t> </a:t>
            </a:r>
            <a:r>
              <a:rPr lang="en-US" dirty="0" err="1"/>
              <a:t>dupa</a:t>
            </a:r>
            <a:r>
              <a:rPr lang="en-US" dirty="0"/>
              <a:t> // )</a:t>
            </a:r>
            <a:endParaRPr lang="ro-RO" dirty="0"/>
          </a:p>
          <a:p>
            <a:pPr marL="0" indent="0">
              <a:buNone/>
            </a:pPr>
            <a:endParaRPr lang="ro-RO" dirty="0"/>
          </a:p>
          <a:p>
            <a:pPr marL="0" indent="0">
              <a:buNone/>
            </a:pPr>
            <a:r>
              <a:rPr lang="ro-RO" dirty="0"/>
              <a:t>			</a:t>
            </a:r>
          </a:p>
          <a:p>
            <a:pPr marL="0" indent="0">
              <a:buNone/>
            </a:pPr>
            <a:r>
              <a:rPr lang="ro-RO" b="1" dirty="0"/>
              <a:t>	</a:t>
            </a:r>
          </a:p>
        </p:txBody>
      </p:sp>
      <p:sp>
        <p:nvSpPr>
          <p:cNvPr id="5" name="TextBox 4">
            <a:extLst>
              <a:ext uri="{FF2B5EF4-FFF2-40B4-BE49-F238E27FC236}">
                <a16:creationId xmlns:a16="http://schemas.microsoft.com/office/drawing/2014/main" id="{E8BD31CA-C517-4619-BB2B-5F3CB281E7BD}"/>
              </a:ext>
            </a:extLst>
          </p:cNvPr>
          <p:cNvSpPr txBox="1"/>
          <p:nvPr/>
        </p:nvSpPr>
        <p:spPr>
          <a:xfrm>
            <a:off x="2740832" y="4455700"/>
            <a:ext cx="6094520" cy="1477328"/>
          </a:xfrm>
          <a:prstGeom prst="rect">
            <a:avLst/>
          </a:prstGeom>
          <a:noFill/>
        </p:spPr>
        <p:txBody>
          <a:bodyPr wrap="square">
            <a:spAutoFit/>
          </a:bodyPr>
          <a:lstStyle/>
          <a:p>
            <a:r>
              <a:rPr lang="en-US" dirty="0"/>
              <a:t>JWT_SECRET=[] // </a:t>
            </a:r>
            <a:r>
              <a:rPr lang="en-US" dirty="0" err="1"/>
              <a:t>folosit</a:t>
            </a:r>
            <a:r>
              <a:rPr lang="en-US" dirty="0"/>
              <a:t> </a:t>
            </a:r>
            <a:r>
              <a:rPr lang="en-US" dirty="0" err="1"/>
              <a:t>pentru</a:t>
            </a:r>
            <a:r>
              <a:rPr lang="en-US" dirty="0"/>
              <a:t> a </a:t>
            </a:r>
            <a:r>
              <a:rPr lang="en-US" dirty="0" err="1"/>
              <a:t>cripta</a:t>
            </a:r>
            <a:r>
              <a:rPr lang="en-US" dirty="0"/>
              <a:t> JWT in cookie</a:t>
            </a:r>
          </a:p>
          <a:p>
            <a:r>
              <a:rPr lang="en-US" dirty="0"/>
              <a:t>JWT_EXPIRES=[] // </a:t>
            </a:r>
            <a:r>
              <a:rPr lang="en-US" dirty="0" err="1"/>
              <a:t>seteaza</a:t>
            </a:r>
            <a:r>
              <a:rPr lang="en-US" dirty="0"/>
              <a:t> cand </a:t>
            </a:r>
            <a:r>
              <a:rPr lang="en-US" dirty="0" err="1"/>
              <a:t>sa</a:t>
            </a:r>
            <a:r>
              <a:rPr lang="en-US" dirty="0"/>
              <a:t> expire JWT-ul</a:t>
            </a:r>
          </a:p>
          <a:p>
            <a:r>
              <a:rPr lang="en-US" dirty="0"/>
              <a:t>EMAIL_ACCOUNT=[] // de pe </a:t>
            </a:r>
            <a:r>
              <a:rPr lang="en-US" dirty="0" err="1"/>
              <a:t>aceasta</a:t>
            </a:r>
            <a:r>
              <a:rPr lang="en-US" dirty="0"/>
              <a:t> </a:t>
            </a:r>
            <a:r>
              <a:rPr lang="en-US" dirty="0" err="1"/>
              <a:t>adresa</a:t>
            </a:r>
            <a:r>
              <a:rPr lang="en-US" dirty="0"/>
              <a:t> de email se </a:t>
            </a:r>
            <a:r>
              <a:rPr lang="en-US" dirty="0" err="1"/>
              <a:t>trimit</a:t>
            </a:r>
            <a:r>
              <a:rPr lang="en-US" dirty="0"/>
              <a:t> mail-urile</a:t>
            </a:r>
          </a:p>
          <a:p>
            <a:r>
              <a:rPr lang="en-US" dirty="0"/>
              <a:t>EMAIL_PASSWORD=[] // </a:t>
            </a:r>
            <a:r>
              <a:rPr lang="en-US" dirty="0" err="1"/>
              <a:t>parola</a:t>
            </a:r>
            <a:r>
              <a:rPr lang="en-US" dirty="0"/>
              <a:t> </a:t>
            </a:r>
            <a:r>
              <a:rPr lang="en-US" dirty="0" err="1"/>
              <a:t>contului</a:t>
            </a:r>
            <a:r>
              <a:rPr lang="en-US" dirty="0"/>
              <a:t> de email</a:t>
            </a:r>
          </a:p>
        </p:txBody>
      </p:sp>
    </p:spTree>
    <p:extLst>
      <p:ext uri="{BB962C8B-B14F-4D97-AF65-F5344CB8AC3E}">
        <p14:creationId xmlns:p14="http://schemas.microsoft.com/office/powerpoint/2010/main" val="876926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88402" y="1845734"/>
            <a:ext cx="10058400" cy="4023360"/>
          </a:xfrm>
        </p:spPr>
        <p:txBody>
          <a:bodyPr anchor="t"/>
          <a:lstStyle/>
          <a:p>
            <a:pPr marL="0" indent="0">
              <a:buNone/>
            </a:pPr>
            <a:r>
              <a:rPr lang="ro-RO" dirty="0"/>
              <a:t>	</a:t>
            </a:r>
            <a:r>
              <a:rPr lang="ro-RO" b="1" dirty="0"/>
              <a:t>Privirea de ansamblu </a:t>
            </a:r>
            <a:r>
              <a:rPr lang="ro-RO" dirty="0"/>
              <a:t>asupra proiectului arată existența unui server web pe RPI la care putem avea acces de la distanță (pe aceeași rețea sau chiar și de pe Internet). Dacă cineva folosește videointerfonul atunci RPI-</a:t>
            </a:r>
            <a:r>
              <a:rPr lang="ro-RO" dirty="0" err="1"/>
              <a:t>ul</a:t>
            </a:r>
            <a:r>
              <a:rPr lang="ro-RO" dirty="0"/>
              <a:t> va trimite o notificare (printr-un email) că cineva este conectat si e intra </a:t>
            </a:r>
            <a:r>
              <a:rPr lang="ro-RO" dirty="0" err="1"/>
              <a:t>intr-o</a:t>
            </a:r>
            <a:r>
              <a:rPr lang="ro-RO" dirty="0"/>
              <a:t> </a:t>
            </a:r>
            <a:r>
              <a:rPr lang="ro-RO" dirty="0" err="1"/>
              <a:t>videoconferintă</a:t>
            </a:r>
            <a:r>
              <a:rPr lang="ro-RO" dirty="0"/>
              <a:t>. Administratorii primesc notificare pe email si intra pe site-ul dedicat unde pot comunica</a:t>
            </a:r>
            <a:r>
              <a:rPr lang="en-US" dirty="0"/>
              <a:t> cu </a:t>
            </a:r>
            <a:r>
              <a:rPr lang="en-US" dirty="0" err="1"/>
              <a:t>persoana</a:t>
            </a:r>
            <a:r>
              <a:rPr lang="en-US" dirty="0"/>
              <a:t> care </a:t>
            </a:r>
            <a:r>
              <a:rPr lang="en-US" dirty="0" err="1"/>
              <a:t>este</a:t>
            </a:r>
            <a:r>
              <a:rPr lang="en-US" dirty="0"/>
              <a:t> la </a:t>
            </a:r>
            <a:r>
              <a:rPr lang="en-US" dirty="0" err="1"/>
              <a:t>interfon</a:t>
            </a:r>
            <a:r>
              <a:rPr lang="en-US" dirty="0"/>
              <a:t> audio/video</a:t>
            </a:r>
            <a:r>
              <a:rPr lang="ro-RO" dirty="0"/>
              <a:t>. </a:t>
            </a:r>
          </a:p>
          <a:p>
            <a:pPr marL="0" indent="0">
              <a:buNone/>
            </a:pPr>
            <a:r>
              <a:rPr lang="ro-RO" dirty="0"/>
              <a:t> 	</a:t>
            </a:r>
          </a:p>
        </p:txBody>
      </p:sp>
      <p:grpSp>
        <p:nvGrpSpPr>
          <p:cNvPr id="7" name="Group 6">
            <a:extLst>
              <a:ext uri="{FF2B5EF4-FFF2-40B4-BE49-F238E27FC236}">
                <a16:creationId xmlns:a16="http://schemas.microsoft.com/office/drawing/2014/main" id="{1841B28D-5A0D-4AB5-BB3F-FD424E7BF742}"/>
              </a:ext>
            </a:extLst>
          </p:cNvPr>
          <p:cNvGrpSpPr/>
          <p:nvPr/>
        </p:nvGrpSpPr>
        <p:grpSpPr>
          <a:xfrm>
            <a:off x="8460419" y="3249703"/>
            <a:ext cx="3124941" cy="2873314"/>
            <a:chOff x="8185211" y="3365112"/>
            <a:chExt cx="3124941" cy="2873314"/>
          </a:xfrm>
        </p:grpSpPr>
        <p:pic>
          <p:nvPicPr>
            <p:cNvPr id="5" name="Picture 4">
              <a:extLst>
                <a:ext uri="{FF2B5EF4-FFF2-40B4-BE49-F238E27FC236}">
                  <a16:creationId xmlns:a16="http://schemas.microsoft.com/office/drawing/2014/main" id="{CCE8EF74-1787-42B1-8A4E-1B221E36D254}"/>
                </a:ext>
              </a:extLst>
            </p:cNvPr>
            <p:cNvPicPr>
              <a:picLocks noChangeAspect="1"/>
            </p:cNvPicPr>
            <p:nvPr/>
          </p:nvPicPr>
          <p:blipFill>
            <a:blip r:embed="rId2"/>
            <a:stretch>
              <a:fillRect/>
            </a:stretch>
          </p:blipFill>
          <p:spPr>
            <a:xfrm>
              <a:off x="8185211" y="3365112"/>
              <a:ext cx="2049167" cy="2503982"/>
            </a:xfrm>
            <a:prstGeom prst="rect">
              <a:avLst/>
            </a:prstGeom>
          </p:spPr>
        </p:pic>
        <p:sp>
          <p:nvSpPr>
            <p:cNvPr id="6" name="TextBox 5">
              <a:extLst>
                <a:ext uri="{FF2B5EF4-FFF2-40B4-BE49-F238E27FC236}">
                  <a16:creationId xmlns:a16="http://schemas.microsoft.com/office/drawing/2014/main" id="{F49EE87B-A3CB-4660-B771-5254C6A7F9A6}"/>
                </a:ext>
              </a:extLst>
            </p:cNvPr>
            <p:cNvSpPr txBox="1"/>
            <p:nvPr/>
          </p:nvSpPr>
          <p:spPr>
            <a:xfrm>
              <a:off x="8265111" y="5869094"/>
              <a:ext cx="3045041" cy="369332"/>
            </a:xfrm>
            <a:prstGeom prst="rect">
              <a:avLst/>
            </a:prstGeom>
            <a:noFill/>
          </p:spPr>
          <p:txBody>
            <a:bodyPr wrap="square" rtlCol="0">
              <a:spAutoFit/>
            </a:bodyPr>
            <a:lstStyle/>
            <a:p>
              <a:r>
                <a:rPr lang="ro-RO" dirty="0"/>
                <a:t>Interfon de bloc</a:t>
              </a:r>
              <a:endParaRPr lang="en-US" dirty="0"/>
            </a:p>
          </p:txBody>
        </p:sp>
      </p:grpSp>
    </p:spTree>
    <p:extLst>
      <p:ext uri="{BB962C8B-B14F-4D97-AF65-F5344CB8AC3E}">
        <p14:creationId xmlns:p14="http://schemas.microsoft.com/office/powerpoint/2010/main" val="2606072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I</a:t>
            </a:r>
            <a:r>
              <a:rPr lang="en-US" b="1" dirty="0" err="1"/>
              <a:t>nstalare</a:t>
            </a:r>
            <a:r>
              <a:rPr lang="en-US" b="1" dirty="0"/>
              <a:t> soft</a:t>
            </a:r>
            <a:endParaRPr lang="ro-RO" b="1" dirty="0"/>
          </a:p>
          <a:p>
            <a:pPr marL="0" indent="0">
              <a:buNone/>
            </a:pPr>
            <a:r>
              <a:rPr lang="ro-RO" b="1" dirty="0"/>
              <a:t>	</a:t>
            </a:r>
            <a:r>
              <a:rPr lang="en-US" dirty="0" err="1"/>
              <a:t>Dac</a:t>
            </a:r>
            <a:r>
              <a:rPr lang="ro-RO" dirty="0"/>
              <a:t>ă vrem să folosim RPI-</a:t>
            </a:r>
            <a:r>
              <a:rPr lang="ro-RO" dirty="0" err="1"/>
              <a:t>ul</a:t>
            </a:r>
            <a:r>
              <a:rPr lang="ro-RO" dirty="0"/>
              <a:t> exclusiv ca un interfon care să intre pe un server de </a:t>
            </a:r>
            <a:r>
              <a:rPr lang="ro-RO" dirty="0" err="1"/>
              <a:t>videoconverință</a:t>
            </a:r>
            <a:r>
              <a:rPr lang="ro-RO" dirty="0"/>
              <a:t>, atunci ștergem liniile 211-220 și modificăm linia 222 să redirecționeze către adresa server-ului pe care este setată videoconferința.</a:t>
            </a:r>
          </a:p>
          <a:p>
            <a:pPr marL="0" indent="0">
              <a:buNone/>
            </a:pPr>
            <a:r>
              <a:rPr lang="ro-RO" dirty="0"/>
              <a:t>	Am putea da </a:t>
            </a:r>
            <a:r>
              <a:rPr lang="ro-RO" dirty="0" err="1"/>
              <a:t>disable</a:t>
            </a:r>
            <a:r>
              <a:rPr lang="ro-RO" dirty="0"/>
              <a:t> la </a:t>
            </a:r>
            <a:r>
              <a:rPr lang="ro-RO" dirty="0" err="1"/>
              <a:t>touch</a:t>
            </a:r>
            <a:r>
              <a:rPr lang="ro-RO" dirty="0"/>
              <a:t> </a:t>
            </a:r>
            <a:r>
              <a:rPr lang="ro-RO" dirty="0" err="1"/>
              <a:t>screen-ul</a:t>
            </a:r>
            <a:r>
              <a:rPr lang="ro-RO" dirty="0"/>
              <a:t> ecranului pentru a ne asigura ca nu se va </a:t>
            </a:r>
            <a:r>
              <a:rPr lang="ro-RO" dirty="0" err="1"/>
              <a:t>intrerupe</a:t>
            </a:r>
            <a:r>
              <a:rPr lang="ro-RO" dirty="0"/>
              <a:t> server-</a:t>
            </a:r>
            <a:r>
              <a:rPr lang="ro-RO" dirty="0" err="1"/>
              <a:t>ul</a:t>
            </a:r>
            <a:r>
              <a:rPr lang="ro-RO" dirty="0"/>
              <a:t> și funcționalitatea</a:t>
            </a:r>
          </a:p>
          <a:p>
            <a:pPr marL="0" indent="0">
              <a:buNone/>
            </a:pPr>
            <a:r>
              <a:rPr lang="ro-RO" dirty="0"/>
              <a:t>	Găsim </a:t>
            </a:r>
            <a:r>
              <a:rPr lang="ro-RO" dirty="0" err="1"/>
              <a:t>id-ul</a:t>
            </a:r>
            <a:r>
              <a:rPr lang="ro-RO" dirty="0"/>
              <a:t> inputului folosind comanda </a:t>
            </a:r>
            <a:r>
              <a:rPr lang="ro-RO" dirty="0" err="1"/>
              <a:t>xinput</a:t>
            </a:r>
            <a:r>
              <a:rPr lang="ro-RO" dirty="0"/>
              <a:t> --</a:t>
            </a:r>
            <a:r>
              <a:rPr lang="ro-RO" dirty="0" err="1"/>
              <a:t>list</a:t>
            </a:r>
            <a:endParaRPr lang="ro-RO" dirty="0"/>
          </a:p>
          <a:p>
            <a:pPr marL="0" indent="0">
              <a:buNone/>
            </a:pPr>
            <a:r>
              <a:rPr lang="ro-RO" dirty="0"/>
              <a:t>	Dezactivam </a:t>
            </a:r>
            <a:r>
              <a:rPr lang="ro-RO" dirty="0" err="1"/>
              <a:t>id-ul</a:t>
            </a:r>
            <a:r>
              <a:rPr lang="ro-RO" dirty="0"/>
              <a:t> inputului </a:t>
            </a:r>
            <a:r>
              <a:rPr lang="ro-RO" dirty="0" err="1"/>
              <a:t>xinput</a:t>
            </a:r>
            <a:r>
              <a:rPr lang="ro-RO" dirty="0"/>
              <a:t> </a:t>
            </a:r>
            <a:r>
              <a:rPr lang="ro-RO" dirty="0" err="1"/>
              <a:t>disable</a:t>
            </a:r>
            <a:r>
              <a:rPr lang="ro-RO" dirty="0"/>
              <a:t> </a:t>
            </a:r>
            <a:r>
              <a:rPr lang="en-US" dirty="0"/>
              <a:t>[id]</a:t>
            </a:r>
            <a:endParaRPr lang="ro-RO" dirty="0"/>
          </a:p>
          <a:p>
            <a:pPr marL="0" indent="0">
              <a:buNone/>
            </a:pPr>
            <a:r>
              <a:rPr lang="ro-RO" dirty="0"/>
              <a:t>	Deschidem o poză ca să fie ca și wallpaper în timp ce nu suntem într-o videoconferință	</a:t>
            </a:r>
          </a:p>
          <a:p>
            <a:pPr marL="0" indent="0">
              <a:buNone/>
            </a:pPr>
            <a:r>
              <a:rPr lang="ro-RO" b="1" dirty="0"/>
              <a:t>	</a:t>
            </a:r>
          </a:p>
        </p:txBody>
      </p:sp>
    </p:spTree>
    <p:extLst>
      <p:ext uri="{BB962C8B-B14F-4D97-AF65-F5344CB8AC3E}">
        <p14:creationId xmlns:p14="http://schemas.microsoft.com/office/powerpoint/2010/main" val="3843130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lnSpcReduction="10000"/>
          </a:bodyPr>
          <a:lstStyle/>
          <a:p>
            <a:pPr marL="0" indent="0">
              <a:buNone/>
            </a:pPr>
            <a:r>
              <a:rPr lang="ro-RO" dirty="0"/>
              <a:t>	</a:t>
            </a:r>
            <a:r>
              <a:rPr lang="ro-RO" b="1" dirty="0"/>
              <a:t>C</a:t>
            </a:r>
            <a:r>
              <a:rPr lang="en-US" b="1" dirty="0" err="1"/>
              <a:t>onfigurare</a:t>
            </a:r>
            <a:r>
              <a:rPr lang="en-US" b="1" dirty="0"/>
              <a:t> soft</a:t>
            </a:r>
            <a:endParaRPr lang="ro-RO" b="1" dirty="0"/>
          </a:p>
          <a:p>
            <a:pPr marL="0" indent="0">
              <a:buNone/>
            </a:pPr>
            <a:r>
              <a:rPr lang="ro-RO" b="1" dirty="0"/>
              <a:t>	</a:t>
            </a:r>
            <a:r>
              <a:rPr lang="ro-RO" dirty="0"/>
              <a:t>Edităm fișierul index.js la liniile 21 și 22 pentru a modifica pin-urile pentru </a:t>
            </a:r>
            <a:r>
              <a:rPr lang="ro-RO" dirty="0" err="1"/>
              <a:t>Push-Button</a:t>
            </a:r>
            <a:r>
              <a:rPr lang="ro-RO" dirty="0"/>
              <a:t> și încuietoare, în caz că le-am modificat</a:t>
            </a:r>
            <a:endParaRPr lang="ro-RO" b="1" dirty="0"/>
          </a:p>
          <a:p>
            <a:pPr marL="0" indent="0">
              <a:buNone/>
            </a:pPr>
            <a:r>
              <a:rPr lang="ro-RO" b="1" dirty="0"/>
              <a:t>	</a:t>
            </a:r>
            <a:r>
              <a:rPr lang="ro-RO" dirty="0"/>
              <a:t>Putem porni server-</a:t>
            </a:r>
            <a:r>
              <a:rPr lang="ro-RO" dirty="0" err="1"/>
              <a:t>ul</a:t>
            </a:r>
            <a:r>
              <a:rPr lang="ro-RO" dirty="0"/>
              <a:t> folosind „</a:t>
            </a:r>
            <a:r>
              <a:rPr lang="ro-RO" dirty="0" err="1"/>
              <a:t>node</a:t>
            </a:r>
            <a:r>
              <a:rPr lang="ro-RO" dirty="0"/>
              <a:t> index.js”</a:t>
            </a:r>
          </a:p>
          <a:p>
            <a:pPr marL="0" indent="0">
              <a:buNone/>
            </a:pPr>
            <a:r>
              <a:rPr lang="ro-RO" dirty="0"/>
              <a:t>	Intrăm pe un browser conectat la aceeași rețea cu RPI-</a:t>
            </a:r>
            <a:r>
              <a:rPr lang="ro-RO" dirty="0" err="1"/>
              <a:t>ul</a:t>
            </a:r>
            <a:r>
              <a:rPr lang="ro-RO" dirty="0"/>
              <a:t> și ne conectăm cu </a:t>
            </a:r>
            <a:r>
              <a:rPr lang="ro-RO" dirty="0" err="1"/>
              <a:t>username-ul</a:t>
            </a:r>
            <a:r>
              <a:rPr lang="ro-RO" dirty="0"/>
              <a:t> „</a:t>
            </a:r>
            <a:r>
              <a:rPr lang="ro-RO" dirty="0" err="1"/>
              <a:t>admin</a:t>
            </a:r>
            <a:r>
              <a:rPr lang="ro-RO" dirty="0"/>
              <a:t>” și parola „</a:t>
            </a:r>
            <a:r>
              <a:rPr lang="ro-RO" dirty="0" err="1"/>
              <a:t>admin</a:t>
            </a:r>
            <a:r>
              <a:rPr lang="ro-RO" dirty="0"/>
              <a:t>” și creăm un utilizator nou cu opțiunea prezentată.</a:t>
            </a:r>
          </a:p>
          <a:p>
            <a:pPr marL="0" indent="0">
              <a:buNone/>
            </a:pPr>
            <a:r>
              <a:rPr lang="ro-RO" dirty="0"/>
              <a:t>	Edităm fișierul ./data/</a:t>
            </a:r>
            <a:r>
              <a:rPr lang="ro-RO" dirty="0" err="1"/>
              <a:t>users.json</a:t>
            </a:r>
            <a:r>
              <a:rPr lang="ro-RO" dirty="0"/>
              <a:t> și eliminăm intrarea din dicționar al utilizatorului </a:t>
            </a:r>
            <a:r>
              <a:rPr lang="ro-RO" dirty="0" err="1"/>
              <a:t>admin</a:t>
            </a:r>
            <a:r>
              <a:rPr lang="ro-RO" dirty="0"/>
              <a:t> (sau adăugăm o altă cifră la parola, făcând </a:t>
            </a:r>
            <a:r>
              <a:rPr lang="ro-RO" dirty="0" err="1"/>
              <a:t>hash-ul</a:t>
            </a:r>
            <a:r>
              <a:rPr lang="ro-RO" dirty="0"/>
              <a:t> inutil)</a:t>
            </a:r>
          </a:p>
          <a:p>
            <a:pPr marL="0" indent="0">
              <a:buNone/>
            </a:pPr>
            <a:r>
              <a:rPr lang="ro-RO" dirty="0"/>
              <a:t>	Putem să testăm funcționalitatea echipamentului, întrucât acesta ar trebui să funcționeze. </a:t>
            </a:r>
          </a:p>
          <a:p>
            <a:pPr marL="0" indent="0">
              <a:buNone/>
            </a:pPr>
            <a:r>
              <a:rPr lang="ro-RO" b="1" dirty="0"/>
              <a:t>	</a:t>
            </a:r>
          </a:p>
        </p:txBody>
      </p:sp>
    </p:spTree>
    <p:extLst>
      <p:ext uri="{BB962C8B-B14F-4D97-AF65-F5344CB8AC3E}">
        <p14:creationId xmlns:p14="http://schemas.microsoft.com/office/powerpoint/2010/main" val="2555843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a:t>
            </a:r>
            <a:r>
              <a:rPr lang="en-US" b="1" dirty="0"/>
              <a:t> </a:t>
            </a:r>
            <a:r>
              <a:rPr lang="en-US" dirty="0"/>
              <a:t>List</a:t>
            </a:r>
            <a:r>
              <a:rPr lang="ro-RO" dirty="0"/>
              <a:t>ă</a:t>
            </a:r>
            <a:r>
              <a:rPr lang="en-US" dirty="0"/>
              <a:t> de </a:t>
            </a:r>
            <a:r>
              <a:rPr lang="en-US" dirty="0" err="1"/>
              <a:t>componente</a:t>
            </a:r>
            <a:endParaRPr lang="en-US" dirty="0"/>
          </a:p>
        </p:txBody>
      </p:sp>
      <p:graphicFrame>
        <p:nvGraphicFramePr>
          <p:cNvPr id="4" name="Content Placeholder 3">
            <a:extLst>
              <a:ext uri="{FF2B5EF4-FFF2-40B4-BE49-F238E27FC236}">
                <a16:creationId xmlns:a16="http://schemas.microsoft.com/office/drawing/2014/main" id="{2B337BF7-BBA3-4F36-A88C-2CD7F07597E6}"/>
              </a:ext>
            </a:extLst>
          </p:cNvPr>
          <p:cNvGraphicFramePr>
            <a:graphicFrameLocks noGrp="1"/>
          </p:cNvGraphicFramePr>
          <p:nvPr>
            <p:ph idx="1"/>
            <p:extLst>
              <p:ext uri="{D42A27DB-BD31-4B8C-83A1-F6EECF244321}">
                <p14:modId xmlns:p14="http://schemas.microsoft.com/office/powerpoint/2010/main" val="4252074112"/>
              </p:ext>
            </p:extLst>
          </p:nvPr>
        </p:nvGraphicFramePr>
        <p:xfrm>
          <a:off x="1788616" y="1846264"/>
          <a:ext cx="8675093" cy="4022723"/>
        </p:xfrm>
        <a:graphic>
          <a:graphicData uri="http://schemas.openxmlformats.org/drawingml/2006/table">
            <a:tbl>
              <a:tblPr>
                <a:tableStyleId>{5C22544A-7EE6-4342-B048-85BDC9FD1C3A}</a:tableStyleId>
              </a:tblPr>
              <a:tblGrid>
                <a:gridCol w="1860393">
                  <a:extLst>
                    <a:ext uri="{9D8B030D-6E8A-4147-A177-3AD203B41FA5}">
                      <a16:colId xmlns:a16="http://schemas.microsoft.com/office/drawing/2014/main" val="3420317562"/>
                    </a:ext>
                  </a:extLst>
                </a:gridCol>
                <a:gridCol w="1860393">
                  <a:extLst>
                    <a:ext uri="{9D8B030D-6E8A-4147-A177-3AD203B41FA5}">
                      <a16:colId xmlns:a16="http://schemas.microsoft.com/office/drawing/2014/main" val="1097612884"/>
                    </a:ext>
                  </a:extLst>
                </a:gridCol>
                <a:gridCol w="1724619">
                  <a:extLst>
                    <a:ext uri="{9D8B030D-6E8A-4147-A177-3AD203B41FA5}">
                      <a16:colId xmlns:a16="http://schemas.microsoft.com/office/drawing/2014/main" val="3764058777"/>
                    </a:ext>
                  </a:extLst>
                </a:gridCol>
                <a:gridCol w="1377962">
                  <a:extLst>
                    <a:ext uri="{9D8B030D-6E8A-4147-A177-3AD203B41FA5}">
                      <a16:colId xmlns:a16="http://schemas.microsoft.com/office/drawing/2014/main" val="1142410859"/>
                    </a:ext>
                  </a:extLst>
                </a:gridCol>
                <a:gridCol w="889753">
                  <a:extLst>
                    <a:ext uri="{9D8B030D-6E8A-4147-A177-3AD203B41FA5}">
                      <a16:colId xmlns:a16="http://schemas.microsoft.com/office/drawing/2014/main" val="2386182234"/>
                    </a:ext>
                  </a:extLst>
                </a:gridCol>
                <a:gridCol w="961973">
                  <a:extLst>
                    <a:ext uri="{9D8B030D-6E8A-4147-A177-3AD203B41FA5}">
                      <a16:colId xmlns:a16="http://schemas.microsoft.com/office/drawing/2014/main" val="1169318849"/>
                    </a:ext>
                  </a:extLst>
                </a:gridCol>
              </a:tblGrid>
              <a:tr h="174901">
                <a:tc>
                  <a:txBody>
                    <a:bodyPr/>
                    <a:lstStyle/>
                    <a:p>
                      <a:pPr algn="l" fontAlgn="b"/>
                      <a:r>
                        <a:rPr lang="en-US" sz="1000" u="none" strike="noStrike">
                          <a:effectLst/>
                        </a:rPr>
                        <a:t>Componentă</a:t>
                      </a:r>
                      <a:endParaRPr lang="en-US" sz="1000" b="0" i="0" u="none" strike="noStrike">
                        <a:solidFill>
                          <a:srgbClr val="000000"/>
                        </a:solidFill>
                        <a:effectLst/>
                        <a:latin typeface="Calibri" panose="020F0502020204030204" pitchFamily="34" charset="0"/>
                      </a:endParaRPr>
                    </a:p>
                  </a:txBody>
                  <a:tcPr marL="8745" marR="8745" marT="8745" marB="0" anchor="b"/>
                </a:tc>
                <a:tc>
                  <a:txBody>
                    <a:bodyPr/>
                    <a:lstStyle/>
                    <a:p>
                      <a:pPr algn="l" fontAlgn="b"/>
                      <a:r>
                        <a:rPr lang="en-US" sz="1000" u="none" strike="noStrike">
                          <a:effectLst/>
                        </a:rPr>
                        <a:t>Caracteristici</a:t>
                      </a:r>
                      <a:endParaRPr lang="en-US" sz="1000" b="0" i="0" u="none" strike="noStrike">
                        <a:solidFill>
                          <a:srgbClr val="000000"/>
                        </a:solidFill>
                        <a:effectLst/>
                        <a:latin typeface="Calibri" panose="020F0502020204030204" pitchFamily="34" charset="0"/>
                      </a:endParaRPr>
                    </a:p>
                  </a:txBody>
                  <a:tcPr marL="8745" marR="8745" marT="8745" marB="0" anchor="b"/>
                </a:tc>
                <a:tc>
                  <a:txBody>
                    <a:bodyPr/>
                    <a:lstStyle/>
                    <a:p>
                      <a:pPr algn="l" fontAlgn="b"/>
                      <a:r>
                        <a:rPr lang="en-US" sz="1000" u="none" strike="noStrike">
                          <a:effectLst/>
                        </a:rPr>
                        <a:t>Adresă Internet</a:t>
                      </a:r>
                      <a:endParaRPr lang="en-US" sz="1000" b="0" i="0" u="none" strike="noStrike">
                        <a:solidFill>
                          <a:srgbClr val="000000"/>
                        </a:solidFill>
                        <a:effectLst/>
                        <a:latin typeface="Calibri" panose="020F0502020204030204" pitchFamily="34" charset="0"/>
                      </a:endParaRPr>
                    </a:p>
                  </a:txBody>
                  <a:tcPr marL="8745" marR="8745" marT="8745" marB="0" anchor="b"/>
                </a:tc>
                <a:tc>
                  <a:txBody>
                    <a:bodyPr/>
                    <a:lstStyle/>
                    <a:p>
                      <a:pPr algn="l" fontAlgn="b"/>
                      <a:r>
                        <a:rPr lang="en-US" sz="1000" u="none" strike="noStrike">
                          <a:effectLst/>
                        </a:rPr>
                        <a:t>Număr de Bucăți</a:t>
                      </a:r>
                      <a:endParaRPr lang="en-US" sz="1000" b="0" i="0" u="none" strike="noStrike">
                        <a:solidFill>
                          <a:srgbClr val="000000"/>
                        </a:solidFill>
                        <a:effectLst/>
                        <a:latin typeface="Calibri" panose="020F0502020204030204" pitchFamily="34" charset="0"/>
                      </a:endParaRPr>
                    </a:p>
                  </a:txBody>
                  <a:tcPr marL="8745" marR="8745" marT="8745" marB="0" anchor="b"/>
                </a:tc>
                <a:tc>
                  <a:txBody>
                    <a:bodyPr/>
                    <a:lstStyle/>
                    <a:p>
                      <a:pPr algn="l" fontAlgn="b"/>
                      <a:r>
                        <a:rPr lang="en-US" sz="1000" u="none" strike="noStrike">
                          <a:effectLst/>
                        </a:rPr>
                        <a:t>Preț Total(lei)</a:t>
                      </a:r>
                      <a:endParaRPr lang="en-US" sz="1000" b="0" i="0" u="none" strike="noStrike">
                        <a:solidFill>
                          <a:srgbClr val="000000"/>
                        </a:solidFill>
                        <a:effectLst/>
                        <a:latin typeface="Calibri" panose="020F0502020204030204" pitchFamily="34" charset="0"/>
                      </a:endParaRPr>
                    </a:p>
                  </a:txBody>
                  <a:tcPr marL="8745" marR="8745" marT="8745" marB="0" anchor="b"/>
                </a:tc>
                <a:tc>
                  <a:txBody>
                    <a:bodyPr/>
                    <a:lstStyle/>
                    <a:p>
                      <a:pPr algn="l" fontAlgn="b"/>
                      <a:r>
                        <a:rPr lang="en-US" sz="1000" u="none" strike="noStrike">
                          <a:effectLst/>
                        </a:rPr>
                        <a:t>Observatii</a:t>
                      </a:r>
                      <a:endParaRPr lang="en-US" sz="1000" b="0" i="0" u="none" strike="noStrike">
                        <a:solidFill>
                          <a:srgbClr val="000000"/>
                        </a:solidFill>
                        <a:effectLst/>
                        <a:latin typeface="Calibri" panose="020F0502020204030204" pitchFamily="34" charset="0"/>
                      </a:endParaRPr>
                    </a:p>
                  </a:txBody>
                  <a:tcPr marL="8745" marR="8745" marT="8745" marB="0" anchor="b"/>
                </a:tc>
                <a:extLst>
                  <a:ext uri="{0D108BD9-81ED-4DB2-BD59-A6C34878D82A}">
                    <a16:rowId xmlns:a16="http://schemas.microsoft.com/office/drawing/2014/main" val="3306519045"/>
                  </a:ext>
                </a:extLst>
              </a:tr>
              <a:tr h="524703">
                <a:tc rowSpan="15">
                  <a:txBody>
                    <a:bodyPr/>
                    <a:lstStyle/>
                    <a:p>
                      <a:pPr algn="ctr" fontAlgn="ctr"/>
                      <a:r>
                        <a:rPr lang="en-US" sz="1000" u="none" strike="noStrike">
                          <a:effectLst/>
                        </a:rPr>
                        <a:t>Raspberry Pi 4 Model B/8GB</a:t>
                      </a:r>
                      <a:endParaRPr lang="en-US" sz="1000" b="0" i="0" u="none" strike="noStrike">
                        <a:solidFill>
                          <a:srgbClr val="000000"/>
                        </a:solidFill>
                        <a:effectLst/>
                        <a:latin typeface="Calibri" panose="020F0502020204030204" pitchFamily="34" charset="0"/>
                      </a:endParaRPr>
                    </a:p>
                  </a:txBody>
                  <a:tcPr marL="8745" marR="8745" marT="8745" marB="0" anchor="ctr"/>
                </a:tc>
                <a:tc>
                  <a:txBody>
                    <a:bodyPr/>
                    <a:lstStyle/>
                    <a:p>
                      <a:pPr algn="l" fontAlgn="b"/>
                      <a:r>
                        <a:rPr lang="en-US" sz="1000" u="none" strike="noStrike">
                          <a:effectLst/>
                        </a:rPr>
                        <a:t>Broadcom BCM2711, Quad core Cortex-A72 (ARM v8) 64-bit SoC @ 1.5GHz</a:t>
                      </a:r>
                      <a:endParaRPr lang="en-US" sz="1000" b="0" i="0" u="none" strike="noStrike">
                        <a:solidFill>
                          <a:srgbClr val="000000"/>
                        </a:solidFill>
                        <a:effectLst/>
                        <a:latin typeface="Calibri" panose="020F0502020204030204" pitchFamily="34" charset="0"/>
                      </a:endParaRPr>
                    </a:p>
                  </a:txBody>
                  <a:tcPr marL="8745" marR="8745" marT="8745" marB="0" anchor="b"/>
                </a:tc>
                <a:tc rowSpan="15">
                  <a:txBody>
                    <a:bodyPr/>
                    <a:lstStyle/>
                    <a:p>
                      <a:pPr algn="ctr" fontAlgn="ctr"/>
                      <a:r>
                        <a:rPr lang="en-US" sz="1000" u="none" strike="noStrike" dirty="0">
                          <a:effectLst/>
                          <a:hlinkClick r:id="rId2"/>
                        </a:rPr>
                        <a:t>https://www.optimusdigital.ro/en/raspberry-pi-boards/11524-raspberry-pi-4-model-b8gb-765756931199.html</a:t>
                      </a:r>
                      <a:endParaRPr lang="en-US" sz="1000" b="0" i="0" u="none" strike="noStrike" dirty="0">
                        <a:solidFill>
                          <a:srgbClr val="000000"/>
                        </a:solidFill>
                        <a:effectLst/>
                        <a:latin typeface="Calibri" panose="020F0502020204030204" pitchFamily="34" charset="0"/>
                      </a:endParaRPr>
                    </a:p>
                  </a:txBody>
                  <a:tcPr marL="8745" marR="8745" marT="8745" marB="0" anchor="ctr"/>
                </a:tc>
                <a:tc rowSpan="15">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8745" marR="8745" marT="8745" marB="0" anchor="b"/>
                </a:tc>
                <a:tc rowSpan="15">
                  <a:txBody>
                    <a:bodyPr/>
                    <a:lstStyle/>
                    <a:p>
                      <a:pPr algn="ctr" fontAlgn="b"/>
                      <a:r>
                        <a:rPr lang="en-US" sz="1000" u="none" strike="noStrike">
                          <a:effectLst/>
                        </a:rPr>
                        <a:t>392.28</a:t>
                      </a:r>
                      <a:endParaRPr lang="en-US" sz="1000" b="0" i="0" u="none" strike="noStrike">
                        <a:solidFill>
                          <a:srgbClr val="000000"/>
                        </a:solidFill>
                        <a:effectLst/>
                        <a:latin typeface="Calibri" panose="020F0502020204030204" pitchFamily="34" charset="0"/>
                      </a:endParaRPr>
                    </a:p>
                  </a:txBody>
                  <a:tcPr marL="8745" marR="8745" marT="8745" marB="0" anchor="b"/>
                </a:tc>
                <a:tc rowSpan="15">
                  <a:txBody>
                    <a:bodyPr/>
                    <a:lstStyle/>
                    <a:p>
                      <a:pPr algn="ctr" fontAlgn="b"/>
                      <a:r>
                        <a:rPr lang="en-US" sz="1000" u="none" strike="noStrike">
                          <a:effectLst/>
                        </a:rPr>
                        <a:t>nu include transport</a:t>
                      </a:r>
                      <a:endParaRPr lang="en-US" sz="1000" b="0" i="0" u="none" strike="noStrike">
                        <a:solidFill>
                          <a:srgbClr val="000000"/>
                        </a:solidFill>
                        <a:effectLst/>
                        <a:latin typeface="Calibri" panose="020F0502020204030204" pitchFamily="34" charset="0"/>
                      </a:endParaRPr>
                    </a:p>
                  </a:txBody>
                  <a:tcPr marL="8745" marR="8745" marT="8745" marB="0" anchor="b"/>
                </a:tc>
                <a:extLst>
                  <a:ext uri="{0D108BD9-81ED-4DB2-BD59-A6C34878D82A}">
                    <a16:rowId xmlns:a16="http://schemas.microsoft.com/office/drawing/2014/main" val="2870832448"/>
                  </a:ext>
                </a:extLst>
              </a:tr>
              <a:tr h="174901">
                <a:tc vMerge="1">
                  <a:txBody>
                    <a:bodyPr/>
                    <a:lstStyle/>
                    <a:p>
                      <a:endParaRPr lang="en-US"/>
                    </a:p>
                  </a:txBody>
                  <a:tcPr/>
                </a:tc>
                <a:tc>
                  <a:txBody>
                    <a:bodyPr/>
                    <a:lstStyle/>
                    <a:p>
                      <a:pPr algn="l" fontAlgn="b"/>
                      <a:r>
                        <a:rPr lang="en-US" sz="1000" u="none" strike="noStrike">
                          <a:effectLst/>
                        </a:rPr>
                        <a:t>8GB LPDDR4-3200 SDRAM</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26870280"/>
                  </a:ext>
                </a:extLst>
              </a:tr>
              <a:tr h="349802">
                <a:tc vMerge="1">
                  <a:txBody>
                    <a:bodyPr/>
                    <a:lstStyle/>
                    <a:p>
                      <a:endParaRPr lang="en-US"/>
                    </a:p>
                  </a:txBody>
                  <a:tcPr/>
                </a:tc>
                <a:tc>
                  <a:txBody>
                    <a:bodyPr/>
                    <a:lstStyle/>
                    <a:p>
                      <a:pPr algn="l" fontAlgn="b"/>
                      <a:r>
                        <a:rPr lang="en-US" sz="1000" u="none" strike="noStrike">
                          <a:effectLst/>
                        </a:rPr>
                        <a:t>2.4 GHz and 5.0 GHz IEEE 802.11ac wireless</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25542767"/>
                  </a:ext>
                </a:extLst>
              </a:tr>
              <a:tr h="349802">
                <a:tc vMerge="1">
                  <a:txBody>
                    <a:bodyPr/>
                    <a:lstStyle/>
                    <a:p>
                      <a:endParaRPr lang="en-US"/>
                    </a:p>
                  </a:txBody>
                  <a:tcPr/>
                </a:tc>
                <a:tc>
                  <a:txBody>
                    <a:bodyPr/>
                    <a:lstStyle/>
                    <a:p>
                      <a:pPr algn="l" fontAlgn="b"/>
                      <a:r>
                        <a:rPr lang="en-US" sz="1000" u="none" strike="noStrike">
                          <a:effectLst/>
                        </a:rPr>
                        <a:t>Bluetooth 5.0, BLE Gigabit Ethernet</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16958875"/>
                  </a:ext>
                </a:extLst>
              </a:tr>
              <a:tr h="174901">
                <a:tc vMerge="1">
                  <a:txBody>
                    <a:bodyPr/>
                    <a:lstStyle/>
                    <a:p>
                      <a:endParaRPr lang="en-US"/>
                    </a:p>
                  </a:txBody>
                  <a:tcPr/>
                </a:tc>
                <a:tc>
                  <a:txBody>
                    <a:bodyPr/>
                    <a:lstStyle/>
                    <a:p>
                      <a:pPr algn="l" fontAlgn="b"/>
                      <a:r>
                        <a:rPr lang="en-US" sz="1000" u="none" strike="noStrike">
                          <a:effectLst/>
                        </a:rPr>
                        <a:t>2 USB 3.0 ports</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1100546"/>
                  </a:ext>
                </a:extLst>
              </a:tr>
              <a:tr h="174901">
                <a:tc vMerge="1">
                  <a:txBody>
                    <a:bodyPr/>
                    <a:lstStyle/>
                    <a:p>
                      <a:endParaRPr lang="en-US"/>
                    </a:p>
                  </a:txBody>
                  <a:tcPr/>
                </a:tc>
                <a:tc>
                  <a:txBody>
                    <a:bodyPr/>
                    <a:lstStyle/>
                    <a:p>
                      <a:pPr algn="l" fontAlgn="b"/>
                      <a:r>
                        <a:rPr lang="en-US" sz="1000" u="none" strike="noStrike">
                          <a:effectLst/>
                        </a:rPr>
                        <a:t>2 USB 2.0 ports.</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82788559"/>
                  </a:ext>
                </a:extLst>
              </a:tr>
              <a:tr h="349802">
                <a:tc vMerge="1">
                  <a:txBody>
                    <a:bodyPr/>
                    <a:lstStyle/>
                    <a:p>
                      <a:endParaRPr lang="en-US"/>
                    </a:p>
                  </a:txBody>
                  <a:tcPr/>
                </a:tc>
                <a:tc>
                  <a:txBody>
                    <a:bodyPr/>
                    <a:lstStyle/>
                    <a:p>
                      <a:pPr algn="l" fontAlgn="b"/>
                      <a:r>
                        <a:rPr lang="en-US" sz="1000" u="none" strike="noStrike" dirty="0">
                          <a:effectLst/>
                        </a:rPr>
                        <a:t>Raspberry Pi standard 40 pin GPIO header</a:t>
                      </a:r>
                      <a:endParaRPr lang="en-US" sz="1000" b="0" i="0" u="none" strike="noStrike" dirty="0">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94429292"/>
                  </a:ext>
                </a:extLst>
              </a:tr>
              <a:tr h="174901">
                <a:tc vMerge="1">
                  <a:txBody>
                    <a:bodyPr/>
                    <a:lstStyle/>
                    <a:p>
                      <a:endParaRPr lang="en-US"/>
                    </a:p>
                  </a:txBody>
                  <a:tcPr/>
                </a:tc>
                <a:tc>
                  <a:txBody>
                    <a:bodyPr/>
                    <a:lstStyle/>
                    <a:p>
                      <a:pPr algn="l" fontAlgn="b"/>
                      <a:r>
                        <a:rPr lang="en-US" sz="1000" u="none" strike="noStrike" dirty="0">
                          <a:effectLst/>
                        </a:rPr>
                        <a:t>2 × micro-HDMI ports</a:t>
                      </a:r>
                      <a:endParaRPr lang="en-US" sz="1000" b="0" i="0" u="none" strike="noStrike" dirty="0">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7238513"/>
                  </a:ext>
                </a:extLst>
              </a:tr>
              <a:tr h="174901">
                <a:tc vMerge="1">
                  <a:txBody>
                    <a:bodyPr/>
                    <a:lstStyle/>
                    <a:p>
                      <a:endParaRPr lang="en-US"/>
                    </a:p>
                  </a:txBody>
                  <a:tcPr/>
                </a:tc>
                <a:tc>
                  <a:txBody>
                    <a:bodyPr/>
                    <a:lstStyle/>
                    <a:p>
                      <a:pPr algn="l" fontAlgn="b"/>
                      <a:r>
                        <a:rPr lang="en-US" sz="1000" u="none" strike="noStrike">
                          <a:effectLst/>
                        </a:rPr>
                        <a:t>2-lane MIPI DSI display port</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90464279"/>
                  </a:ext>
                </a:extLst>
              </a:tr>
              <a:tr h="174901">
                <a:tc vMerge="1">
                  <a:txBody>
                    <a:bodyPr/>
                    <a:lstStyle/>
                    <a:p>
                      <a:endParaRPr lang="en-US"/>
                    </a:p>
                  </a:txBody>
                  <a:tcPr/>
                </a:tc>
                <a:tc>
                  <a:txBody>
                    <a:bodyPr/>
                    <a:lstStyle/>
                    <a:p>
                      <a:pPr algn="l" fontAlgn="b"/>
                      <a:r>
                        <a:rPr lang="it-IT" sz="1000" u="none" strike="noStrike">
                          <a:effectLst/>
                        </a:rPr>
                        <a:t>2-lane MIPI CSI camera port</a:t>
                      </a:r>
                      <a:endParaRPr lang="it-IT"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51273120"/>
                  </a:ext>
                </a:extLst>
              </a:tr>
              <a:tr h="349802">
                <a:tc vMerge="1">
                  <a:txBody>
                    <a:bodyPr/>
                    <a:lstStyle/>
                    <a:p>
                      <a:endParaRPr lang="en-US"/>
                    </a:p>
                  </a:txBody>
                  <a:tcPr/>
                </a:tc>
                <a:tc>
                  <a:txBody>
                    <a:bodyPr/>
                    <a:lstStyle/>
                    <a:p>
                      <a:pPr algn="l" fontAlgn="b"/>
                      <a:r>
                        <a:rPr lang="it-IT" sz="1000" u="none" strike="noStrike">
                          <a:effectLst/>
                        </a:rPr>
                        <a:t>4-pole stereo audio and composite video port</a:t>
                      </a:r>
                      <a:endParaRPr lang="it-IT"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3880754"/>
                  </a:ext>
                </a:extLst>
              </a:tr>
              <a:tr h="349802">
                <a:tc vMerge="1">
                  <a:txBody>
                    <a:bodyPr/>
                    <a:lstStyle/>
                    <a:p>
                      <a:endParaRPr lang="en-US"/>
                    </a:p>
                  </a:txBody>
                  <a:tcPr/>
                </a:tc>
                <a:tc>
                  <a:txBody>
                    <a:bodyPr/>
                    <a:lstStyle/>
                    <a:p>
                      <a:pPr algn="l" fontAlgn="b"/>
                      <a:r>
                        <a:rPr lang="en-US" sz="1000" u="none" strike="noStrike">
                          <a:effectLst/>
                        </a:rPr>
                        <a:t>Micro-SD card slot for loading operating system</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5089481"/>
                  </a:ext>
                </a:extLst>
              </a:tr>
              <a:tr h="174901">
                <a:tc vMerge="1">
                  <a:txBody>
                    <a:bodyPr/>
                    <a:lstStyle/>
                    <a:p>
                      <a:endParaRPr lang="en-US"/>
                    </a:p>
                  </a:txBody>
                  <a:tcPr/>
                </a:tc>
                <a:tc>
                  <a:txBody>
                    <a:bodyPr/>
                    <a:lstStyle/>
                    <a:p>
                      <a:pPr algn="l" fontAlgn="b"/>
                      <a:r>
                        <a:rPr lang="en-US" sz="1000" u="none" strike="noStrike">
                          <a:effectLst/>
                        </a:rPr>
                        <a:t>5V DC via USB-C connector</a:t>
                      </a:r>
                      <a:endParaRPr lang="en-US"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36085272"/>
                  </a:ext>
                </a:extLst>
              </a:tr>
              <a:tr h="174901">
                <a:tc vMerge="1">
                  <a:txBody>
                    <a:bodyPr/>
                    <a:lstStyle/>
                    <a:p>
                      <a:endParaRPr lang="en-US"/>
                    </a:p>
                  </a:txBody>
                  <a:tcPr/>
                </a:tc>
                <a:tc>
                  <a:txBody>
                    <a:bodyPr/>
                    <a:lstStyle/>
                    <a:p>
                      <a:pPr algn="l" fontAlgn="b"/>
                      <a:r>
                        <a:rPr lang="it-IT" sz="1000" u="none" strike="noStrike">
                          <a:effectLst/>
                        </a:rPr>
                        <a:t>5V DC via GPIO header</a:t>
                      </a:r>
                      <a:endParaRPr lang="it-IT" sz="1000" b="0" i="0" u="none" strike="noStrike">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87999136"/>
                  </a:ext>
                </a:extLst>
              </a:tr>
              <a:tr h="174901">
                <a:tc vMerge="1">
                  <a:txBody>
                    <a:bodyPr/>
                    <a:lstStyle/>
                    <a:p>
                      <a:endParaRPr lang="en-US"/>
                    </a:p>
                  </a:txBody>
                  <a:tcPr/>
                </a:tc>
                <a:tc>
                  <a:txBody>
                    <a:bodyPr/>
                    <a:lstStyle/>
                    <a:p>
                      <a:pPr algn="l" fontAlgn="b"/>
                      <a:r>
                        <a:rPr lang="en-US" sz="1000" u="none" strike="noStrike" dirty="0">
                          <a:effectLst/>
                        </a:rPr>
                        <a:t>Power over Ethernet enabled</a:t>
                      </a:r>
                      <a:endParaRPr lang="en-US" sz="1000" b="0" i="0" u="none" strike="noStrike" dirty="0">
                        <a:solidFill>
                          <a:srgbClr val="000000"/>
                        </a:solidFill>
                        <a:effectLst/>
                        <a:latin typeface="Calibri" panose="020F0502020204030204" pitchFamily="34" charset="0"/>
                      </a:endParaRPr>
                    </a:p>
                  </a:txBody>
                  <a:tcPr marL="8745" marR="8745" marT="874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91337037"/>
                  </a:ext>
                </a:extLst>
              </a:tr>
            </a:tbl>
          </a:graphicData>
        </a:graphic>
      </p:graphicFrame>
    </p:spTree>
    <p:extLst>
      <p:ext uri="{BB962C8B-B14F-4D97-AF65-F5344CB8AC3E}">
        <p14:creationId xmlns:p14="http://schemas.microsoft.com/office/powerpoint/2010/main" val="1831877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a:t>
            </a:r>
            <a:r>
              <a:rPr lang="en-US" b="1" dirty="0"/>
              <a:t> </a:t>
            </a:r>
            <a:r>
              <a:rPr lang="en-US" dirty="0"/>
              <a:t>List</a:t>
            </a:r>
            <a:r>
              <a:rPr lang="ro-RO" dirty="0"/>
              <a:t>ă</a:t>
            </a:r>
            <a:r>
              <a:rPr lang="en-US" dirty="0"/>
              <a:t> de </a:t>
            </a:r>
            <a:r>
              <a:rPr lang="en-US" dirty="0" err="1"/>
              <a:t>componente</a:t>
            </a:r>
            <a:endParaRPr lang="en-US" dirty="0"/>
          </a:p>
        </p:txBody>
      </p:sp>
      <p:graphicFrame>
        <p:nvGraphicFramePr>
          <p:cNvPr id="3" name="Content Placeholder 2">
            <a:extLst>
              <a:ext uri="{FF2B5EF4-FFF2-40B4-BE49-F238E27FC236}">
                <a16:creationId xmlns:a16="http://schemas.microsoft.com/office/drawing/2014/main" id="{B5542F40-B4AA-46C6-9203-C1691C0072BB}"/>
              </a:ext>
            </a:extLst>
          </p:cNvPr>
          <p:cNvGraphicFramePr>
            <a:graphicFrameLocks noGrp="1"/>
          </p:cNvGraphicFramePr>
          <p:nvPr>
            <p:ph idx="1"/>
            <p:extLst>
              <p:ext uri="{D42A27DB-BD31-4B8C-83A1-F6EECF244321}">
                <p14:modId xmlns:p14="http://schemas.microsoft.com/office/powerpoint/2010/main" val="1320096629"/>
              </p:ext>
            </p:extLst>
          </p:nvPr>
        </p:nvGraphicFramePr>
        <p:xfrm>
          <a:off x="1807394" y="1846263"/>
          <a:ext cx="8637538" cy="4022726"/>
        </p:xfrm>
        <a:graphic>
          <a:graphicData uri="http://schemas.openxmlformats.org/drawingml/2006/table">
            <a:tbl>
              <a:tblPr>
                <a:tableStyleId>{5C22544A-7EE6-4342-B048-85BDC9FD1C3A}</a:tableStyleId>
              </a:tblPr>
              <a:tblGrid>
                <a:gridCol w="1852339">
                  <a:extLst>
                    <a:ext uri="{9D8B030D-6E8A-4147-A177-3AD203B41FA5}">
                      <a16:colId xmlns:a16="http://schemas.microsoft.com/office/drawing/2014/main" val="3652707104"/>
                    </a:ext>
                  </a:extLst>
                </a:gridCol>
                <a:gridCol w="1852339">
                  <a:extLst>
                    <a:ext uri="{9D8B030D-6E8A-4147-A177-3AD203B41FA5}">
                      <a16:colId xmlns:a16="http://schemas.microsoft.com/office/drawing/2014/main" val="447416201"/>
                    </a:ext>
                  </a:extLst>
                </a:gridCol>
                <a:gridCol w="1717153">
                  <a:extLst>
                    <a:ext uri="{9D8B030D-6E8A-4147-A177-3AD203B41FA5}">
                      <a16:colId xmlns:a16="http://schemas.microsoft.com/office/drawing/2014/main" val="2006100613"/>
                    </a:ext>
                  </a:extLst>
                </a:gridCol>
                <a:gridCol w="1371996">
                  <a:extLst>
                    <a:ext uri="{9D8B030D-6E8A-4147-A177-3AD203B41FA5}">
                      <a16:colId xmlns:a16="http://schemas.microsoft.com/office/drawing/2014/main" val="4097821334"/>
                    </a:ext>
                  </a:extLst>
                </a:gridCol>
                <a:gridCol w="885902">
                  <a:extLst>
                    <a:ext uri="{9D8B030D-6E8A-4147-A177-3AD203B41FA5}">
                      <a16:colId xmlns:a16="http://schemas.microsoft.com/office/drawing/2014/main" val="3791060204"/>
                    </a:ext>
                  </a:extLst>
                </a:gridCol>
                <a:gridCol w="957809">
                  <a:extLst>
                    <a:ext uri="{9D8B030D-6E8A-4147-A177-3AD203B41FA5}">
                      <a16:colId xmlns:a16="http://schemas.microsoft.com/office/drawing/2014/main" val="3979711550"/>
                    </a:ext>
                  </a:extLst>
                </a:gridCol>
              </a:tblGrid>
              <a:tr h="191558">
                <a:tc rowSpan="13">
                  <a:txBody>
                    <a:bodyPr/>
                    <a:lstStyle/>
                    <a:p>
                      <a:pPr algn="ctr" fontAlgn="ctr"/>
                      <a:r>
                        <a:rPr lang="en-US" sz="1000" u="none" strike="noStrike">
                          <a:effectLst/>
                        </a:rPr>
                        <a:t>Solenoid Electromagnetic Electric Control Cabinet Drawer Lock DC 5V-6V/DC 12V </a:t>
                      </a:r>
                      <a:endParaRPr lang="en-US" sz="1000" b="0" i="0" u="none" strike="noStrike">
                        <a:solidFill>
                          <a:srgbClr val="000000"/>
                        </a:solidFill>
                        <a:effectLst/>
                        <a:latin typeface="Calibri" panose="020F0502020204030204" pitchFamily="34" charset="0"/>
                      </a:endParaRPr>
                    </a:p>
                  </a:txBody>
                  <a:tcPr marL="8707" marR="8707" marT="8707" marB="0" anchor="ctr"/>
                </a:tc>
                <a:tc>
                  <a:txBody>
                    <a:bodyPr/>
                    <a:lstStyle/>
                    <a:p>
                      <a:pPr algn="l" fontAlgn="b"/>
                      <a:r>
                        <a:rPr lang="en-US" sz="1000" u="none" strike="noStrike">
                          <a:effectLst/>
                        </a:rPr>
                        <a:t>3.3x2.7x1.7cm/1.3x1.06x0.67i</a:t>
                      </a:r>
                      <a:endParaRPr lang="en-US" sz="1000" b="0" i="0" u="none" strike="noStrike">
                        <a:solidFill>
                          <a:srgbClr val="000000"/>
                        </a:solidFill>
                        <a:effectLst/>
                        <a:latin typeface="Calibri" panose="020F0502020204030204" pitchFamily="34" charset="0"/>
                      </a:endParaRPr>
                    </a:p>
                  </a:txBody>
                  <a:tcPr marL="8707" marR="8707" marT="8707" marB="0" anchor="b"/>
                </a:tc>
                <a:tc rowSpan="13">
                  <a:txBody>
                    <a:bodyPr/>
                    <a:lstStyle/>
                    <a:p>
                      <a:pPr algn="ctr" fontAlgn="ctr"/>
                      <a:r>
                        <a:rPr lang="en-US" sz="1000" u="none" strike="noStrike" dirty="0">
                          <a:effectLst/>
                          <a:hlinkClick r:id="rId2"/>
                        </a:rPr>
                        <a:t>https://www.aliexpress.com/item/1005002212864623.html</a:t>
                      </a:r>
                      <a:endParaRPr lang="en-US" sz="1000" b="0" i="0" u="none" strike="noStrike" dirty="0">
                        <a:solidFill>
                          <a:srgbClr val="000000"/>
                        </a:solidFill>
                        <a:effectLst/>
                        <a:latin typeface="Calibri" panose="020F0502020204030204" pitchFamily="34" charset="0"/>
                      </a:endParaRPr>
                    </a:p>
                  </a:txBody>
                  <a:tcPr marL="8707" marR="8707" marT="8707" marB="0" anchor="ctr"/>
                </a:tc>
                <a:tc rowSpan="13">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8707" marR="8707" marT="8707" marB="0" anchor="b"/>
                </a:tc>
                <a:tc rowSpan="13">
                  <a:txBody>
                    <a:bodyPr/>
                    <a:lstStyle/>
                    <a:p>
                      <a:pPr algn="ctr" fontAlgn="b"/>
                      <a:r>
                        <a:rPr lang="en-US" sz="1000" u="none" strike="noStrike">
                          <a:effectLst/>
                        </a:rPr>
                        <a:t>30</a:t>
                      </a:r>
                      <a:endParaRPr lang="en-US" sz="1000" b="0" i="0" u="none" strike="noStrike">
                        <a:solidFill>
                          <a:srgbClr val="000000"/>
                        </a:solidFill>
                        <a:effectLst/>
                        <a:latin typeface="Calibri" panose="020F0502020204030204" pitchFamily="34" charset="0"/>
                      </a:endParaRPr>
                    </a:p>
                  </a:txBody>
                  <a:tcPr marL="8707" marR="8707" marT="8707" marB="0" anchor="b"/>
                </a:tc>
                <a:tc rowSpan="13">
                  <a:txBody>
                    <a:bodyPr/>
                    <a:lstStyle/>
                    <a:p>
                      <a:pPr algn="ctr" fontAlgn="b"/>
                      <a:r>
                        <a:rPr lang="en-US" sz="1000" u="none" strike="noStrike">
                          <a:effectLst/>
                        </a:rPr>
                        <a:t>include transport</a:t>
                      </a:r>
                      <a:endParaRPr lang="en-US" sz="1000" b="0" i="0" u="none" strike="noStrike">
                        <a:solidFill>
                          <a:srgbClr val="000000"/>
                        </a:solidFill>
                        <a:effectLst/>
                        <a:latin typeface="Calibri" panose="020F0502020204030204" pitchFamily="34" charset="0"/>
                      </a:endParaRPr>
                    </a:p>
                  </a:txBody>
                  <a:tcPr marL="8707" marR="8707" marT="8707" marB="0" anchor="b"/>
                </a:tc>
                <a:extLst>
                  <a:ext uri="{0D108BD9-81ED-4DB2-BD59-A6C34878D82A}">
                    <a16:rowId xmlns:a16="http://schemas.microsoft.com/office/drawing/2014/main" val="2765755345"/>
                  </a:ext>
                </a:extLst>
              </a:tr>
              <a:tr h="174144">
                <a:tc vMerge="1">
                  <a:txBody>
                    <a:bodyPr/>
                    <a:lstStyle/>
                    <a:p>
                      <a:endParaRPr lang="en-US"/>
                    </a:p>
                  </a:txBody>
                  <a:tcPr/>
                </a:tc>
                <a:tc>
                  <a:txBody>
                    <a:bodyPr/>
                    <a:lstStyle/>
                    <a:p>
                      <a:pPr algn="l" fontAlgn="b"/>
                      <a:r>
                        <a:rPr lang="en-US" sz="1000" u="none" strike="noStrike">
                          <a:effectLst/>
                        </a:rPr>
                        <a:t>35g</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42326767"/>
                  </a:ext>
                </a:extLst>
              </a:tr>
              <a:tr h="174144">
                <a:tc vMerge="1">
                  <a:txBody>
                    <a:bodyPr/>
                    <a:lstStyle/>
                    <a:p>
                      <a:endParaRPr lang="en-US"/>
                    </a:p>
                  </a:txBody>
                  <a:tcPr/>
                </a:tc>
                <a:tc>
                  <a:txBody>
                    <a:bodyPr/>
                    <a:lstStyle/>
                    <a:p>
                      <a:pPr algn="l" fontAlgn="b"/>
                      <a:r>
                        <a:rPr lang="en-US" sz="1000" u="none" strike="noStrike">
                          <a:effectLst/>
                        </a:rPr>
                        <a:t>12V universal</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07369600"/>
                  </a:ext>
                </a:extLst>
              </a:tr>
              <a:tr h="174144">
                <a:tc vMerge="1">
                  <a:txBody>
                    <a:bodyPr/>
                    <a:lstStyle/>
                    <a:p>
                      <a:endParaRPr lang="en-US"/>
                    </a:p>
                  </a:txBody>
                  <a:tcPr/>
                </a:tc>
                <a:tc>
                  <a:txBody>
                    <a:bodyPr/>
                    <a:lstStyle/>
                    <a:p>
                      <a:pPr algn="l" fontAlgn="b"/>
                      <a:r>
                        <a:rPr lang="en-US" sz="1000" u="none" strike="noStrike">
                          <a:effectLst/>
                        </a:rPr>
                        <a:t>0~4mm</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73296837"/>
                  </a:ext>
                </a:extLst>
              </a:tr>
              <a:tr h="174144">
                <a:tc vMerge="1">
                  <a:txBody>
                    <a:bodyPr/>
                    <a:lstStyle/>
                    <a:p>
                      <a:endParaRPr lang="en-US"/>
                    </a:p>
                  </a:txBody>
                  <a:tcPr/>
                </a:tc>
                <a:tc>
                  <a:txBody>
                    <a:bodyPr/>
                    <a:lstStyle/>
                    <a:p>
                      <a:pPr algn="l" fontAlgn="b"/>
                      <a:r>
                        <a:rPr lang="en-US" sz="1000" u="none" strike="noStrike">
                          <a:effectLst/>
                        </a:rPr>
                        <a:t>4mm≥80g(0.35A)kg</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44662979"/>
                  </a:ext>
                </a:extLst>
              </a:tr>
              <a:tr h="174144">
                <a:tc vMerge="1">
                  <a:txBody>
                    <a:bodyPr/>
                    <a:lstStyle/>
                    <a:p>
                      <a:endParaRPr lang="en-US"/>
                    </a:p>
                  </a:txBody>
                  <a:tcPr/>
                </a:tc>
                <a:tc>
                  <a:txBody>
                    <a:bodyPr/>
                    <a:lstStyle/>
                    <a:p>
                      <a:pPr algn="l" fontAlgn="b"/>
                      <a:r>
                        <a:rPr lang="en-US" sz="1000" u="none" strike="noStrike">
                          <a:effectLst/>
                        </a:rPr>
                        <a:t>power on 90%, interval</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21958573"/>
                  </a:ext>
                </a:extLst>
              </a:tr>
              <a:tr h="174144">
                <a:tc vMerge="1">
                  <a:txBody>
                    <a:bodyPr/>
                    <a:lstStyle/>
                    <a:p>
                      <a:endParaRPr lang="en-US"/>
                    </a:p>
                  </a:txBody>
                  <a:tcPr/>
                </a:tc>
                <a:tc>
                  <a:txBody>
                    <a:bodyPr/>
                    <a:lstStyle/>
                    <a:p>
                      <a:pPr algn="l" fontAlgn="b"/>
                      <a:r>
                        <a:rPr lang="en-US" sz="1000" u="none" strike="noStrike">
                          <a:effectLst/>
                        </a:rPr>
                        <a:t>-25 ~ 80 degree celsius</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64881925"/>
                  </a:ext>
                </a:extLst>
              </a:tr>
              <a:tr h="174144">
                <a:tc vMerge="1">
                  <a:txBody>
                    <a:bodyPr/>
                    <a:lstStyle/>
                    <a:p>
                      <a:endParaRPr lang="en-US"/>
                    </a:p>
                  </a:txBody>
                  <a:tcPr/>
                </a:tc>
                <a:tc>
                  <a:txBody>
                    <a:bodyPr/>
                    <a:lstStyle/>
                    <a:p>
                      <a:pPr algn="l" fontAlgn="b"/>
                      <a:r>
                        <a:rPr lang="en-US" sz="1000" u="none" strike="noStrike">
                          <a:effectLst/>
                        </a:rPr>
                        <a:t>humidity: 45%~80%</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08917076"/>
                  </a:ext>
                </a:extLst>
              </a:tr>
              <a:tr h="174144">
                <a:tc vMerge="1">
                  <a:txBody>
                    <a:bodyPr/>
                    <a:lstStyle/>
                    <a:p>
                      <a:endParaRPr lang="en-US"/>
                    </a:p>
                  </a:txBody>
                  <a:tcPr/>
                </a:tc>
                <a:tc>
                  <a:txBody>
                    <a:bodyPr/>
                    <a:lstStyle/>
                    <a:p>
                      <a:pPr algn="l" fontAlgn="b"/>
                      <a:r>
                        <a:rPr lang="en-US" sz="1000" u="none" strike="noStrike">
                          <a:effectLst/>
                        </a:rPr>
                        <a:t>86~106Kpa</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02464148"/>
                  </a:ext>
                </a:extLst>
              </a:tr>
              <a:tr h="348288">
                <a:tc vMerge="1">
                  <a:txBody>
                    <a:bodyPr/>
                    <a:lstStyle/>
                    <a:p>
                      <a:endParaRPr lang="en-US"/>
                    </a:p>
                  </a:txBody>
                  <a:tcPr/>
                </a:tc>
                <a:tc>
                  <a:txBody>
                    <a:bodyPr/>
                    <a:lstStyle/>
                    <a:p>
                      <a:pPr algn="l" fontAlgn="b"/>
                      <a:r>
                        <a:rPr lang="en-US" sz="1000" u="none" strike="noStrike">
                          <a:effectLst/>
                        </a:rPr>
                        <a:t>Medium withstand voltage: AC 1000V</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82424481"/>
                  </a:ext>
                </a:extLst>
              </a:tr>
              <a:tr h="174144">
                <a:tc vMerge="1">
                  <a:txBody>
                    <a:bodyPr/>
                    <a:lstStyle/>
                    <a:p>
                      <a:endParaRPr lang="en-US"/>
                    </a:p>
                  </a:txBody>
                  <a:tcPr/>
                </a:tc>
                <a:tc>
                  <a:txBody>
                    <a:bodyPr/>
                    <a:lstStyle/>
                    <a:p>
                      <a:pPr algn="l" fontAlgn="b"/>
                      <a:r>
                        <a:rPr lang="en-US" sz="1000" u="none" strike="noStrike">
                          <a:effectLst/>
                        </a:rPr>
                        <a:t>50M</a:t>
                      </a:r>
                      <a:r>
                        <a:rPr lang="el-GR" sz="1000" u="none" strike="noStrike">
                          <a:effectLst/>
                        </a:rPr>
                        <a:t>Ω</a:t>
                      </a:r>
                      <a:endParaRPr lang="el-GR"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62805811"/>
                  </a:ext>
                </a:extLst>
              </a:tr>
              <a:tr h="174144">
                <a:tc vMerge="1">
                  <a:txBody>
                    <a:bodyPr/>
                    <a:lstStyle/>
                    <a:p>
                      <a:endParaRPr lang="en-US"/>
                    </a:p>
                  </a:txBody>
                  <a:tcPr/>
                </a:tc>
                <a:tc>
                  <a:txBody>
                    <a:bodyPr/>
                    <a:lstStyle/>
                    <a:p>
                      <a:pPr algn="l" fontAlgn="b"/>
                      <a:r>
                        <a:rPr lang="en-US" sz="1000" u="none" strike="noStrike">
                          <a:effectLst/>
                        </a:rPr>
                        <a:t>lead</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36055370"/>
                  </a:ext>
                </a:extLst>
              </a:tr>
              <a:tr h="174144">
                <a:tc vMerge="1">
                  <a:txBody>
                    <a:bodyPr/>
                    <a:lstStyle/>
                    <a:p>
                      <a:endParaRPr lang="en-US"/>
                    </a:p>
                  </a:txBody>
                  <a:tcPr/>
                </a:tc>
                <a:tc>
                  <a:txBody>
                    <a:bodyPr/>
                    <a:lstStyle/>
                    <a:p>
                      <a:pPr algn="l" fontAlgn="b"/>
                      <a:r>
                        <a:rPr lang="en-US" sz="1000" u="none" strike="noStrike">
                          <a:effectLst/>
                        </a:rPr>
                        <a:t>uses: 10000000 times</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90188642"/>
                  </a:ext>
                </a:extLst>
              </a:tr>
              <a:tr h="522432">
                <a:tc rowSpan="6">
                  <a:txBody>
                    <a:bodyPr/>
                    <a:lstStyle/>
                    <a:p>
                      <a:pPr algn="ctr" fontAlgn="ctr"/>
                      <a:r>
                        <a:rPr lang="en-US" sz="1000" u="none" strike="noStrike">
                          <a:effectLst/>
                        </a:rPr>
                        <a:t>Raspberry Pi Power Button Pre-Soldered Assembly</a:t>
                      </a:r>
                      <a:endParaRPr lang="en-US" sz="1000" b="0" i="0" u="none" strike="noStrike">
                        <a:solidFill>
                          <a:srgbClr val="000000"/>
                        </a:solidFill>
                        <a:effectLst/>
                        <a:latin typeface="Calibri" panose="020F0502020204030204" pitchFamily="34" charset="0"/>
                      </a:endParaRPr>
                    </a:p>
                  </a:txBody>
                  <a:tcPr marL="8707" marR="8707" marT="8707" marB="0" anchor="ctr"/>
                </a:tc>
                <a:tc>
                  <a:txBody>
                    <a:bodyPr/>
                    <a:lstStyle/>
                    <a:p>
                      <a:pPr algn="l" fontAlgn="b"/>
                      <a:r>
                        <a:rPr lang="en-US" sz="1000" u="none" strike="noStrike">
                          <a:effectLst/>
                        </a:rPr>
                        <a:t>Normally-open (NO) momentary push-button</a:t>
                      </a:r>
                      <a:endParaRPr lang="en-US" sz="1000" b="0" i="0" u="none" strike="noStrike">
                        <a:solidFill>
                          <a:srgbClr val="000000"/>
                        </a:solidFill>
                        <a:effectLst/>
                        <a:latin typeface="Calibri" panose="020F0502020204030204" pitchFamily="34" charset="0"/>
                      </a:endParaRPr>
                    </a:p>
                  </a:txBody>
                  <a:tcPr marL="8707" marR="8707" marT="8707" marB="0" anchor="b"/>
                </a:tc>
                <a:tc rowSpan="6">
                  <a:txBody>
                    <a:bodyPr/>
                    <a:lstStyle/>
                    <a:p>
                      <a:pPr algn="ctr" fontAlgn="ctr"/>
                      <a:r>
                        <a:rPr lang="en-US" sz="1000" u="none" strike="noStrike" dirty="0">
                          <a:effectLst/>
                          <a:hlinkClick r:id="rId3"/>
                        </a:rPr>
                        <a:t>https://howchoo.com/shop/product/prebuilt-raspberry-pi-power-button</a:t>
                      </a:r>
                      <a:endParaRPr lang="en-US" sz="1000" b="0" i="0" u="none" strike="noStrike" dirty="0">
                        <a:solidFill>
                          <a:srgbClr val="000000"/>
                        </a:solidFill>
                        <a:effectLst/>
                        <a:latin typeface="Calibri" panose="020F0502020204030204" pitchFamily="34" charset="0"/>
                      </a:endParaRPr>
                    </a:p>
                  </a:txBody>
                  <a:tcPr marL="8707" marR="8707" marT="8707" marB="0" anchor="ctr"/>
                </a:tc>
                <a:tc rowSpan="6">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8707" marR="8707" marT="8707" marB="0" anchor="b"/>
                </a:tc>
                <a:tc rowSpan="6">
                  <a:txBody>
                    <a:bodyPr/>
                    <a:lstStyle/>
                    <a:p>
                      <a:pPr algn="ctr" fontAlgn="b"/>
                      <a:r>
                        <a:rPr lang="en-US" sz="1000" u="none" strike="noStrike">
                          <a:effectLst/>
                        </a:rPr>
                        <a:t>25</a:t>
                      </a:r>
                      <a:endParaRPr lang="en-US" sz="1000" b="0" i="0" u="none" strike="noStrike">
                        <a:solidFill>
                          <a:srgbClr val="000000"/>
                        </a:solidFill>
                        <a:effectLst/>
                        <a:latin typeface="Calibri" panose="020F0502020204030204" pitchFamily="34" charset="0"/>
                      </a:endParaRPr>
                    </a:p>
                  </a:txBody>
                  <a:tcPr marL="8707" marR="8707" marT="8707" marB="0" anchor="b"/>
                </a:tc>
                <a:tc rowSpan="6">
                  <a:txBody>
                    <a:bodyPr/>
                    <a:lstStyle/>
                    <a:p>
                      <a:pPr algn="ctr" fontAlgn="b"/>
                      <a:r>
                        <a:rPr lang="en-US" sz="1000" u="none" strike="noStrike">
                          <a:effectLst/>
                        </a:rPr>
                        <a:t>nu include transport, pachet doua</a:t>
                      </a:r>
                      <a:endParaRPr lang="en-US" sz="1000" b="0" i="0" u="none" strike="noStrike">
                        <a:solidFill>
                          <a:srgbClr val="000000"/>
                        </a:solidFill>
                        <a:effectLst/>
                        <a:latin typeface="Calibri" panose="020F0502020204030204" pitchFamily="34" charset="0"/>
                      </a:endParaRPr>
                    </a:p>
                  </a:txBody>
                  <a:tcPr marL="8707" marR="8707" marT="8707" marB="0" anchor="b"/>
                </a:tc>
                <a:extLst>
                  <a:ext uri="{0D108BD9-81ED-4DB2-BD59-A6C34878D82A}">
                    <a16:rowId xmlns:a16="http://schemas.microsoft.com/office/drawing/2014/main" val="3018664341"/>
                  </a:ext>
                </a:extLst>
              </a:tr>
              <a:tr h="174144">
                <a:tc vMerge="1">
                  <a:txBody>
                    <a:bodyPr/>
                    <a:lstStyle/>
                    <a:p>
                      <a:endParaRPr lang="en-US"/>
                    </a:p>
                  </a:txBody>
                  <a:tcPr/>
                </a:tc>
                <a:tc>
                  <a:txBody>
                    <a:bodyPr/>
                    <a:lstStyle/>
                    <a:p>
                      <a:pPr algn="l" fontAlgn="b"/>
                      <a:r>
                        <a:rPr lang="en-US" sz="1000" u="none" strike="noStrike">
                          <a:effectLst/>
                        </a:rPr>
                        <a:t>Red</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54943843"/>
                  </a:ext>
                </a:extLst>
              </a:tr>
              <a:tr h="174144">
                <a:tc vMerge="1">
                  <a:txBody>
                    <a:bodyPr/>
                    <a:lstStyle/>
                    <a:p>
                      <a:endParaRPr lang="en-US"/>
                    </a:p>
                  </a:txBody>
                  <a:tcPr/>
                </a:tc>
                <a:tc>
                  <a:txBody>
                    <a:bodyPr/>
                    <a:lstStyle/>
                    <a:p>
                      <a:pPr algn="l" fontAlgn="b"/>
                      <a:r>
                        <a:rPr lang="en-US" sz="1000" u="none" strike="noStrike">
                          <a:effectLst/>
                        </a:rPr>
                        <a:t>Built in protection: Yes</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87983725"/>
                  </a:ext>
                </a:extLst>
              </a:tr>
              <a:tr h="174144">
                <a:tc vMerge="1">
                  <a:txBody>
                    <a:bodyPr/>
                    <a:lstStyle/>
                    <a:p>
                      <a:endParaRPr lang="en-US"/>
                    </a:p>
                  </a:txBody>
                  <a:tcPr/>
                </a:tc>
                <a:tc>
                  <a:txBody>
                    <a:bodyPr/>
                    <a:lstStyle/>
                    <a:p>
                      <a:pPr algn="l" fontAlgn="b"/>
                      <a:r>
                        <a:rPr lang="en-US" sz="1000" u="none" strike="noStrike">
                          <a:effectLst/>
                        </a:rPr>
                        <a:t>Diametru: 12mm(18.9mm total)</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27943721"/>
                  </a:ext>
                </a:extLst>
              </a:tr>
              <a:tr h="174144">
                <a:tc vMerge="1">
                  <a:txBody>
                    <a:bodyPr/>
                    <a:lstStyle/>
                    <a:p>
                      <a:endParaRPr lang="en-US"/>
                    </a:p>
                  </a:txBody>
                  <a:tcPr/>
                </a:tc>
                <a:tc>
                  <a:txBody>
                    <a:bodyPr/>
                    <a:lstStyle/>
                    <a:p>
                      <a:pPr algn="l" fontAlgn="b"/>
                      <a:r>
                        <a:rPr lang="en-US" sz="1000" u="none" strike="noStrike">
                          <a:effectLst/>
                        </a:rPr>
                        <a:t>Diametru gaura: 12 mm</a:t>
                      </a:r>
                      <a:endParaRPr lang="en-US" sz="1000" b="0" i="0" u="none" strike="noStrike">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10513340"/>
                  </a:ext>
                </a:extLst>
              </a:tr>
              <a:tr h="348288">
                <a:tc vMerge="1">
                  <a:txBody>
                    <a:bodyPr/>
                    <a:lstStyle/>
                    <a:p>
                      <a:endParaRPr lang="en-US"/>
                    </a:p>
                  </a:txBody>
                  <a:tcPr/>
                </a:tc>
                <a:tc>
                  <a:txBody>
                    <a:bodyPr/>
                    <a:lstStyle/>
                    <a:p>
                      <a:pPr algn="l" fontAlgn="b"/>
                      <a:r>
                        <a:rPr lang="en-US" sz="1000" u="none" strike="noStrike" dirty="0" err="1">
                          <a:effectLst/>
                        </a:rPr>
                        <a:t>Lungime</a:t>
                      </a:r>
                      <a:r>
                        <a:rPr lang="en-US" sz="1000" u="none" strike="noStrike" dirty="0">
                          <a:effectLst/>
                        </a:rPr>
                        <a:t>: 38.2mm(115mm cu fire)</a:t>
                      </a:r>
                      <a:endParaRPr lang="en-US" sz="1000" b="0" i="0" u="none" strike="noStrike" dirty="0">
                        <a:solidFill>
                          <a:srgbClr val="000000"/>
                        </a:solidFill>
                        <a:effectLst/>
                        <a:latin typeface="Calibri" panose="020F0502020204030204" pitchFamily="34" charset="0"/>
                      </a:endParaRPr>
                    </a:p>
                  </a:txBody>
                  <a:tcPr marL="8707" marR="8707" marT="8707"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53565165"/>
                  </a:ext>
                </a:extLst>
              </a:tr>
            </a:tbl>
          </a:graphicData>
        </a:graphic>
      </p:graphicFrame>
    </p:spTree>
    <p:extLst>
      <p:ext uri="{BB962C8B-B14F-4D97-AF65-F5344CB8AC3E}">
        <p14:creationId xmlns:p14="http://schemas.microsoft.com/office/powerpoint/2010/main" val="3370757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a:t>
            </a:r>
            <a:r>
              <a:rPr lang="en-US" b="1" dirty="0"/>
              <a:t> </a:t>
            </a:r>
            <a:r>
              <a:rPr lang="en-US" dirty="0"/>
              <a:t>List</a:t>
            </a:r>
            <a:r>
              <a:rPr lang="ro-RO" dirty="0"/>
              <a:t>ă</a:t>
            </a:r>
            <a:r>
              <a:rPr lang="en-US" dirty="0"/>
              <a:t> de </a:t>
            </a:r>
            <a:r>
              <a:rPr lang="en-US" dirty="0" err="1"/>
              <a:t>componente</a:t>
            </a:r>
            <a:endParaRPr lang="en-US" dirty="0"/>
          </a:p>
        </p:txBody>
      </p:sp>
      <p:graphicFrame>
        <p:nvGraphicFramePr>
          <p:cNvPr id="3" name="Content Placeholder 2">
            <a:extLst>
              <a:ext uri="{FF2B5EF4-FFF2-40B4-BE49-F238E27FC236}">
                <a16:creationId xmlns:a16="http://schemas.microsoft.com/office/drawing/2014/main" id="{FCE1D108-E227-4F59-91E4-E37AD66DA9A1}"/>
              </a:ext>
            </a:extLst>
          </p:cNvPr>
          <p:cNvGraphicFramePr>
            <a:graphicFrameLocks noGrp="1"/>
          </p:cNvGraphicFramePr>
          <p:nvPr>
            <p:ph idx="1"/>
            <p:extLst>
              <p:ext uri="{D42A27DB-BD31-4B8C-83A1-F6EECF244321}">
                <p14:modId xmlns:p14="http://schemas.microsoft.com/office/powerpoint/2010/main" val="4025395397"/>
              </p:ext>
            </p:extLst>
          </p:nvPr>
        </p:nvGraphicFramePr>
        <p:xfrm>
          <a:off x="1401763" y="1952625"/>
          <a:ext cx="9448800" cy="3810000"/>
        </p:xfrm>
        <a:graphic>
          <a:graphicData uri="http://schemas.openxmlformats.org/drawingml/2006/table">
            <a:tbl>
              <a:tblPr>
                <a:tableStyleId>{5C22544A-7EE6-4342-B048-85BDC9FD1C3A}</a:tableStyleId>
              </a:tblPr>
              <a:tblGrid>
                <a:gridCol w="2026316">
                  <a:extLst>
                    <a:ext uri="{9D8B030D-6E8A-4147-A177-3AD203B41FA5}">
                      <a16:colId xmlns:a16="http://schemas.microsoft.com/office/drawing/2014/main" val="2941556508"/>
                    </a:ext>
                  </a:extLst>
                </a:gridCol>
                <a:gridCol w="2026316">
                  <a:extLst>
                    <a:ext uri="{9D8B030D-6E8A-4147-A177-3AD203B41FA5}">
                      <a16:colId xmlns:a16="http://schemas.microsoft.com/office/drawing/2014/main" val="2887736250"/>
                    </a:ext>
                  </a:extLst>
                </a:gridCol>
                <a:gridCol w="1878433">
                  <a:extLst>
                    <a:ext uri="{9D8B030D-6E8A-4147-A177-3AD203B41FA5}">
                      <a16:colId xmlns:a16="http://schemas.microsoft.com/office/drawing/2014/main" val="2641456910"/>
                    </a:ext>
                  </a:extLst>
                </a:gridCol>
                <a:gridCol w="1500858">
                  <a:extLst>
                    <a:ext uri="{9D8B030D-6E8A-4147-A177-3AD203B41FA5}">
                      <a16:colId xmlns:a16="http://schemas.microsoft.com/office/drawing/2014/main" val="2564334560"/>
                    </a:ext>
                  </a:extLst>
                </a:gridCol>
                <a:gridCol w="969108">
                  <a:extLst>
                    <a:ext uri="{9D8B030D-6E8A-4147-A177-3AD203B41FA5}">
                      <a16:colId xmlns:a16="http://schemas.microsoft.com/office/drawing/2014/main" val="1446537140"/>
                    </a:ext>
                  </a:extLst>
                </a:gridCol>
                <a:gridCol w="1047769">
                  <a:extLst>
                    <a:ext uri="{9D8B030D-6E8A-4147-A177-3AD203B41FA5}">
                      <a16:colId xmlns:a16="http://schemas.microsoft.com/office/drawing/2014/main" val="3834088711"/>
                    </a:ext>
                  </a:extLst>
                </a:gridCol>
              </a:tblGrid>
              <a:tr h="190500">
                <a:tc rowSpan="9">
                  <a:txBody>
                    <a:bodyPr/>
                    <a:lstStyle/>
                    <a:p>
                      <a:pPr algn="ctr" fontAlgn="ctr"/>
                      <a:r>
                        <a:rPr lang="en-US" sz="1100" u="none" strike="noStrike">
                          <a:effectLst/>
                        </a:rPr>
                        <a:t>Official Raspberry Pi 7" Touchscreen Display</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7” Touchscreen Display</a:t>
                      </a:r>
                      <a:endParaRPr lang="en-US" sz="1100" b="0" i="0" u="none" strike="noStrike">
                        <a:solidFill>
                          <a:srgbClr val="000000"/>
                        </a:solidFill>
                        <a:effectLst/>
                        <a:latin typeface="Calibri" panose="020F0502020204030204" pitchFamily="34" charset="0"/>
                      </a:endParaRPr>
                    </a:p>
                  </a:txBody>
                  <a:tcPr marL="9525" marR="9525" marT="9525" marB="0" anchor="b"/>
                </a:tc>
                <a:tc rowSpan="9">
                  <a:txBody>
                    <a:bodyPr/>
                    <a:lstStyle/>
                    <a:p>
                      <a:pPr algn="ctr" fontAlgn="ctr"/>
                      <a:r>
                        <a:rPr lang="en-US" sz="1100" u="none" strike="noStrike" dirty="0">
                          <a:effectLst/>
                          <a:hlinkClick r:id="rId2"/>
                        </a:rPr>
                        <a:t>https://thepihut.com/collections/raspberry-pi-screens/products/official-raspberry-pi-7-touchscreen-display</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9">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9">
                  <a:txBody>
                    <a:bodyPr/>
                    <a:lstStyle/>
                    <a:p>
                      <a:pPr algn="ctr" fontAlgn="b"/>
                      <a:r>
                        <a:rPr lang="en-US" sz="1100" u="none" strike="noStrike">
                          <a:effectLst/>
                        </a:rPr>
                        <a:t>350</a:t>
                      </a:r>
                      <a:endParaRPr lang="en-US" sz="1100" b="0" i="0" u="none" strike="noStrike">
                        <a:solidFill>
                          <a:srgbClr val="000000"/>
                        </a:solidFill>
                        <a:effectLst/>
                        <a:latin typeface="Calibri" panose="020F0502020204030204" pitchFamily="34" charset="0"/>
                      </a:endParaRPr>
                    </a:p>
                  </a:txBody>
                  <a:tcPr marL="9525" marR="9525" marT="9525" marB="0" anchor="b"/>
                </a:tc>
                <a:tc rowSpan="9">
                  <a:txBody>
                    <a:bodyPr/>
                    <a:lstStyle/>
                    <a:p>
                      <a:pPr algn="ctr"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4889956"/>
                  </a:ext>
                </a:extLst>
              </a:tr>
              <a:tr h="190500">
                <a:tc vMerge="1">
                  <a:txBody>
                    <a:bodyPr/>
                    <a:lstStyle/>
                    <a:p>
                      <a:endParaRPr lang="en-US"/>
                    </a:p>
                  </a:txBody>
                  <a:tcPr/>
                </a:tc>
                <a:tc>
                  <a:txBody>
                    <a:bodyPr/>
                    <a:lstStyle/>
                    <a:p>
                      <a:pPr algn="l" fontAlgn="b"/>
                      <a:r>
                        <a:rPr lang="en-US" sz="1100" u="none" strike="noStrike">
                          <a:effectLst/>
                        </a:rPr>
                        <a:t>Adapter Board</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564854105"/>
                  </a:ext>
                </a:extLst>
              </a:tr>
              <a:tr h="190500">
                <a:tc vMerge="1">
                  <a:txBody>
                    <a:bodyPr/>
                    <a:lstStyle/>
                    <a:p>
                      <a:endParaRPr lang="en-US"/>
                    </a:p>
                  </a:txBody>
                  <a:tcPr/>
                </a:tc>
                <a:tc>
                  <a:txBody>
                    <a:bodyPr/>
                    <a:lstStyle/>
                    <a:p>
                      <a:pPr algn="l" fontAlgn="b"/>
                      <a:r>
                        <a:rPr lang="en-US" sz="1100" u="none" strike="noStrike">
                          <a:effectLst/>
                        </a:rPr>
                        <a:t>DSI Ribbon cable</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22670855"/>
                  </a:ext>
                </a:extLst>
              </a:tr>
              <a:tr h="190500">
                <a:tc vMerge="1">
                  <a:txBody>
                    <a:bodyPr/>
                    <a:lstStyle/>
                    <a:p>
                      <a:endParaRPr lang="en-US"/>
                    </a:p>
                  </a:txBody>
                  <a:tcPr/>
                </a:tc>
                <a:tc>
                  <a:txBody>
                    <a:bodyPr/>
                    <a:lstStyle/>
                    <a:p>
                      <a:pPr algn="l" fontAlgn="b"/>
                      <a:r>
                        <a:rPr lang="en-US" sz="1100" u="none" strike="noStrike">
                          <a:effectLst/>
                        </a:rPr>
                        <a:t>4 x stand-offs and screws</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23862717"/>
                  </a:ext>
                </a:extLst>
              </a:tr>
              <a:tr h="190500">
                <a:tc vMerge="1">
                  <a:txBody>
                    <a:bodyPr/>
                    <a:lstStyle/>
                    <a:p>
                      <a:endParaRPr lang="en-US"/>
                    </a:p>
                  </a:txBody>
                  <a:tcPr/>
                </a:tc>
                <a:tc>
                  <a:txBody>
                    <a:bodyPr/>
                    <a:lstStyle/>
                    <a:p>
                      <a:pPr algn="l" fontAlgn="b"/>
                      <a:r>
                        <a:rPr lang="en-US" sz="1100" u="none" strike="noStrike">
                          <a:effectLst/>
                        </a:rPr>
                        <a:t>4 x jumper wires</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42532891"/>
                  </a:ext>
                </a:extLst>
              </a:tr>
              <a:tr h="190500">
                <a:tc vMerge="1">
                  <a:txBody>
                    <a:bodyPr/>
                    <a:lstStyle/>
                    <a:p>
                      <a:endParaRPr lang="en-US"/>
                    </a:p>
                  </a:txBody>
                  <a:tcPr/>
                </a:tc>
                <a:tc>
                  <a:txBody>
                    <a:bodyPr/>
                    <a:lstStyle/>
                    <a:p>
                      <a:pPr algn="l" fontAlgn="b"/>
                      <a:r>
                        <a:rPr lang="es-ES" sz="1100" u="none" strike="noStrike">
                          <a:effectLst/>
                        </a:rPr>
                        <a:t>Ecran: 194mm x 110mm x 20mm</a:t>
                      </a:r>
                      <a:endParaRPr lang="es-E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51113582"/>
                  </a:ext>
                </a:extLst>
              </a:tr>
              <a:tr h="190500">
                <a:tc vMerge="1">
                  <a:txBody>
                    <a:bodyPr/>
                    <a:lstStyle/>
                    <a:p>
                      <a:endParaRPr lang="en-US"/>
                    </a:p>
                  </a:txBody>
                  <a:tcPr/>
                </a:tc>
                <a:tc>
                  <a:txBody>
                    <a:bodyPr/>
                    <a:lstStyle/>
                    <a:p>
                      <a:pPr algn="l" fontAlgn="b"/>
                      <a:r>
                        <a:rPr lang="de-DE" sz="1100" u="none" strike="noStrike">
                          <a:effectLst/>
                        </a:rPr>
                        <a:t>Rezolutie: 800 x 480 pixels</a:t>
                      </a:r>
                      <a:endParaRPr lang="de-DE"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0183410"/>
                  </a:ext>
                </a:extLst>
              </a:tr>
              <a:tr h="190500">
                <a:tc vMerge="1">
                  <a:txBody>
                    <a:bodyPr/>
                    <a:lstStyle/>
                    <a:p>
                      <a:endParaRPr lang="en-US"/>
                    </a:p>
                  </a:txBody>
                  <a:tcPr/>
                </a:tc>
                <a:tc>
                  <a:txBody>
                    <a:bodyPr/>
                    <a:lstStyle/>
                    <a:p>
                      <a:pPr algn="l" fontAlgn="b"/>
                      <a:r>
                        <a:rPr lang="en-US" sz="1100" u="none" strike="noStrike" dirty="0">
                          <a:effectLst/>
                        </a:rPr>
                        <a:t>10 finger capacitive touch</a:t>
                      </a:r>
                      <a:endParaRPr lang="en-US" sz="11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89428693"/>
                  </a:ext>
                </a:extLst>
              </a:tr>
              <a:tr h="571500">
                <a:tc vMerge="1">
                  <a:txBody>
                    <a:bodyPr/>
                    <a:lstStyle/>
                    <a:p>
                      <a:endParaRPr lang="en-US"/>
                    </a:p>
                  </a:txBody>
                  <a:tcPr/>
                </a:tc>
                <a:tc>
                  <a:txBody>
                    <a:bodyPr/>
                    <a:lstStyle/>
                    <a:p>
                      <a:pPr algn="l" fontAlgn="b"/>
                      <a:r>
                        <a:rPr lang="en-US" sz="1100" u="none" strike="noStrike">
                          <a:effectLst/>
                        </a:rPr>
                        <a:t>Connects to the Raspberry Pi using a ribbon cable connected to the DSI port</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23976632"/>
                  </a:ext>
                </a:extLst>
              </a:tr>
              <a:tr h="381000">
                <a:tc rowSpan="2">
                  <a:txBody>
                    <a:bodyPr/>
                    <a:lstStyle/>
                    <a:p>
                      <a:pPr algn="ctr" fontAlgn="ctr"/>
                      <a:r>
                        <a:rPr lang="en-US" sz="1100" u="none" strike="noStrike">
                          <a:effectLst/>
                        </a:rPr>
                        <a:t>NeeGo Raspberry Pi 4 Screen Case for</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it-IT" sz="1100" u="none" strike="noStrike">
                          <a:effectLst/>
                        </a:rPr>
                        <a:t>Permite accesarea RPI-ului pe la spate</a:t>
                      </a:r>
                      <a:endParaRPr lang="it-IT" sz="1100" b="0" i="0" u="none" strike="noStrike">
                        <a:solidFill>
                          <a:srgbClr val="000000"/>
                        </a:solidFill>
                        <a:effectLst/>
                        <a:latin typeface="Calibri" panose="020F0502020204030204" pitchFamily="34" charset="0"/>
                      </a:endParaRPr>
                    </a:p>
                  </a:txBody>
                  <a:tcPr marL="9525" marR="9525" marT="9525" marB="0" anchor="b"/>
                </a:tc>
                <a:tc rowSpan="2">
                  <a:txBody>
                    <a:bodyPr/>
                    <a:lstStyle/>
                    <a:p>
                      <a:pPr algn="ctr" fontAlgn="ctr"/>
                      <a:r>
                        <a:rPr lang="en-US" sz="1100" u="none" strike="noStrike" dirty="0">
                          <a:effectLst/>
                          <a:hlinkClick r:id="rId3"/>
                        </a:rPr>
                        <a:t>https://neegousa.com/products/neego-raspberry-pi-4-screen-case-monitor-touchscreen-display-7-inch</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rowSpan="2">
                  <a:txBody>
                    <a:bodyPr/>
                    <a:lstStyle/>
                    <a:p>
                      <a:pPr algn="ctr"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34270547"/>
                  </a:ext>
                </a:extLst>
              </a:tr>
              <a:tr h="381000">
                <a:tc vMerge="1">
                  <a:txBody>
                    <a:bodyPr/>
                    <a:lstStyle/>
                    <a:p>
                      <a:endParaRPr lang="en-US"/>
                    </a:p>
                  </a:txBody>
                  <a:tcPr/>
                </a:tc>
                <a:tc>
                  <a:txBody>
                    <a:bodyPr/>
                    <a:lstStyle/>
                    <a:p>
                      <a:pPr algn="l" fontAlgn="b"/>
                      <a:r>
                        <a:rPr lang="en-US" sz="1100" u="none" strike="noStrike">
                          <a:effectLst/>
                        </a:rPr>
                        <a:t>Permite acces la modulul de camera</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35611664"/>
                  </a:ext>
                </a:extLst>
              </a:tr>
              <a:tr h="190500">
                <a:tc rowSpan="3">
                  <a:txBody>
                    <a:bodyPr/>
                    <a:lstStyle/>
                    <a:p>
                      <a:pPr algn="ctr" fontAlgn="ctr"/>
                      <a:r>
                        <a:rPr lang="en-US" sz="1100" u="none" strike="noStrike">
                          <a:effectLst/>
                        </a:rPr>
                        <a:t>RPI 8MP CAMERA BOARD - Raspberry Pi Camera Board, Version 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8 megapixel camera</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ctr"/>
                      <a:r>
                        <a:rPr lang="en-US" sz="1100" u="none" strike="noStrike" dirty="0">
                          <a:effectLst/>
                          <a:hlinkClick r:id="rId4"/>
                        </a:rPr>
                        <a:t>https://www.optimusdigital.ro/en/cameras/1352-camera-module-v2.html?search_query=camera+rpi&amp;results=11</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3">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160</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6708734"/>
                  </a:ext>
                </a:extLst>
              </a:tr>
              <a:tr h="381000">
                <a:tc vMerge="1">
                  <a:txBody>
                    <a:bodyPr/>
                    <a:lstStyle/>
                    <a:p>
                      <a:endParaRPr lang="en-US"/>
                    </a:p>
                  </a:txBody>
                  <a:tcPr/>
                </a:tc>
                <a:tc>
                  <a:txBody>
                    <a:bodyPr/>
                    <a:lstStyle/>
                    <a:p>
                      <a:pPr algn="l" fontAlgn="b"/>
                      <a:r>
                        <a:rPr lang="da-DK" sz="1100" u="none" strike="noStrike">
                          <a:effectLst/>
                        </a:rPr>
                        <a:t>Capture video at 1080p30, 720p60</a:t>
                      </a:r>
                      <a:endParaRPr lang="da-DK"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13156766"/>
                  </a:ext>
                </a:extLst>
              </a:tr>
              <a:tr h="381000">
                <a:tc vMerge="1">
                  <a:txBody>
                    <a:bodyPr/>
                    <a:lstStyle/>
                    <a:p>
                      <a:endParaRPr lang="en-US"/>
                    </a:p>
                  </a:txBody>
                  <a:tcPr/>
                </a:tc>
                <a:tc>
                  <a:txBody>
                    <a:bodyPr/>
                    <a:lstStyle/>
                    <a:p>
                      <a:pPr algn="l" fontAlgn="b"/>
                      <a:r>
                        <a:rPr lang="en-US" sz="1100" u="none" strike="noStrike" dirty="0">
                          <a:effectLst/>
                        </a:rPr>
                        <a:t>All software is supported within the latest version</a:t>
                      </a:r>
                      <a:endParaRPr lang="en-US" sz="11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88093669"/>
                  </a:ext>
                </a:extLst>
              </a:tr>
            </a:tbl>
          </a:graphicData>
        </a:graphic>
      </p:graphicFrame>
    </p:spTree>
    <p:extLst>
      <p:ext uri="{BB962C8B-B14F-4D97-AF65-F5344CB8AC3E}">
        <p14:creationId xmlns:p14="http://schemas.microsoft.com/office/powerpoint/2010/main" val="3711208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a:t>
            </a:r>
            <a:r>
              <a:rPr lang="en-US" b="1" dirty="0"/>
              <a:t> </a:t>
            </a:r>
            <a:r>
              <a:rPr lang="en-US" dirty="0"/>
              <a:t>List</a:t>
            </a:r>
            <a:r>
              <a:rPr lang="ro-RO" dirty="0"/>
              <a:t>ă</a:t>
            </a:r>
            <a:r>
              <a:rPr lang="en-US" dirty="0"/>
              <a:t> de </a:t>
            </a:r>
            <a:r>
              <a:rPr lang="en-US" dirty="0" err="1"/>
              <a:t>componente</a:t>
            </a:r>
            <a:endParaRPr lang="en-US" dirty="0"/>
          </a:p>
        </p:txBody>
      </p:sp>
      <p:graphicFrame>
        <p:nvGraphicFramePr>
          <p:cNvPr id="3" name="Content Placeholder 2">
            <a:extLst>
              <a:ext uri="{FF2B5EF4-FFF2-40B4-BE49-F238E27FC236}">
                <a16:creationId xmlns:a16="http://schemas.microsoft.com/office/drawing/2014/main" id="{D8005BD2-97B4-459C-A83B-1837CB873911}"/>
              </a:ext>
            </a:extLst>
          </p:cNvPr>
          <p:cNvGraphicFramePr>
            <a:graphicFrameLocks noGrp="1"/>
          </p:cNvGraphicFramePr>
          <p:nvPr>
            <p:ph idx="1"/>
            <p:extLst>
              <p:ext uri="{D42A27DB-BD31-4B8C-83A1-F6EECF244321}">
                <p14:modId xmlns:p14="http://schemas.microsoft.com/office/powerpoint/2010/main" val="988125946"/>
              </p:ext>
            </p:extLst>
          </p:nvPr>
        </p:nvGraphicFramePr>
        <p:xfrm>
          <a:off x="1401763" y="2565083"/>
          <a:ext cx="9448799" cy="3173730"/>
        </p:xfrm>
        <a:graphic>
          <a:graphicData uri="http://schemas.openxmlformats.org/drawingml/2006/table">
            <a:tbl>
              <a:tblPr>
                <a:tableStyleId>{5C22544A-7EE6-4342-B048-85BDC9FD1C3A}</a:tableStyleId>
              </a:tblPr>
              <a:tblGrid>
                <a:gridCol w="1969028">
                  <a:extLst>
                    <a:ext uri="{9D8B030D-6E8A-4147-A177-3AD203B41FA5}">
                      <a16:colId xmlns:a16="http://schemas.microsoft.com/office/drawing/2014/main" val="2393084612"/>
                    </a:ext>
                  </a:extLst>
                </a:gridCol>
                <a:gridCol w="2041955">
                  <a:extLst>
                    <a:ext uri="{9D8B030D-6E8A-4147-A177-3AD203B41FA5}">
                      <a16:colId xmlns:a16="http://schemas.microsoft.com/office/drawing/2014/main" val="2382727878"/>
                    </a:ext>
                  </a:extLst>
                </a:gridCol>
                <a:gridCol w="1892931">
                  <a:extLst>
                    <a:ext uri="{9D8B030D-6E8A-4147-A177-3AD203B41FA5}">
                      <a16:colId xmlns:a16="http://schemas.microsoft.com/office/drawing/2014/main" val="770324317"/>
                    </a:ext>
                  </a:extLst>
                </a:gridCol>
                <a:gridCol w="1512442">
                  <a:extLst>
                    <a:ext uri="{9D8B030D-6E8A-4147-A177-3AD203B41FA5}">
                      <a16:colId xmlns:a16="http://schemas.microsoft.com/office/drawing/2014/main" val="3005553469"/>
                    </a:ext>
                  </a:extLst>
                </a:gridCol>
                <a:gridCol w="976587">
                  <a:extLst>
                    <a:ext uri="{9D8B030D-6E8A-4147-A177-3AD203B41FA5}">
                      <a16:colId xmlns:a16="http://schemas.microsoft.com/office/drawing/2014/main" val="724711973"/>
                    </a:ext>
                  </a:extLst>
                </a:gridCol>
                <a:gridCol w="1055856">
                  <a:extLst>
                    <a:ext uri="{9D8B030D-6E8A-4147-A177-3AD203B41FA5}">
                      <a16:colId xmlns:a16="http://schemas.microsoft.com/office/drawing/2014/main" val="112481231"/>
                    </a:ext>
                  </a:extLst>
                </a:gridCol>
              </a:tblGrid>
              <a:tr h="190500">
                <a:tc rowSpan="3">
                  <a:txBody>
                    <a:bodyPr/>
                    <a:lstStyle/>
                    <a:p>
                      <a:pPr algn="ctr" fontAlgn="ctr"/>
                      <a:r>
                        <a:rPr lang="en-US" sz="1100" u="none" strike="noStrike" dirty="0" err="1">
                          <a:effectLst/>
                        </a:rPr>
                        <a:t>Carcasa</a:t>
                      </a:r>
                      <a:r>
                        <a:rPr lang="en-US" sz="1100" u="none" strike="noStrike" dirty="0">
                          <a:effectLst/>
                        </a:rPr>
                        <a:t> </a:t>
                      </a:r>
                      <a:r>
                        <a:rPr lang="en-US" sz="1100" u="none" strike="noStrike" dirty="0" err="1">
                          <a:effectLst/>
                        </a:rPr>
                        <a:t>Baterie</a:t>
                      </a:r>
                      <a:r>
                        <a:rPr lang="en-US" sz="1100" u="none" strike="noStrike" dirty="0">
                          <a:effectLst/>
                        </a:rPr>
                        <a:t> 9V</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Single Slots 1x 9V Battery Holder</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ctr"/>
                      <a:r>
                        <a:rPr lang="en-US" sz="1100" u="none" strike="noStrike" dirty="0">
                          <a:effectLst/>
                          <a:hlinkClick r:id="rId2"/>
                        </a:rPr>
                        <a:t>https://www.aliexpress.com/item/32945156022.htm</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3">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96068716"/>
                  </a:ext>
                </a:extLst>
              </a:tr>
              <a:tr h="190500">
                <a:tc vMerge="1">
                  <a:txBody>
                    <a:bodyPr/>
                    <a:lstStyle/>
                    <a:p>
                      <a:endParaRPr lang="en-US"/>
                    </a:p>
                  </a:txBody>
                  <a:tcPr/>
                </a:tc>
                <a:tc>
                  <a:txBody>
                    <a:bodyPr/>
                    <a:lstStyle/>
                    <a:p>
                      <a:pPr algn="l" fontAlgn="b"/>
                      <a:r>
                        <a:rPr lang="en-US" sz="1100" u="none" strike="noStrike" dirty="0">
                          <a:effectLst/>
                        </a:rPr>
                        <a:t>55mm x 30mm x 20mm</a:t>
                      </a:r>
                      <a:endParaRPr lang="en-US" sz="1100" b="0" i="0" u="none" strike="noStrike" dirty="0">
                        <a:solidFill>
                          <a:srgbClr val="000000"/>
                        </a:solidFill>
                        <a:effectLst/>
                        <a:latin typeface="Arial" panose="020B060402020202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90974008"/>
                  </a:ext>
                </a:extLst>
              </a:tr>
              <a:tr h="190500">
                <a:tc vMerge="1">
                  <a:txBody>
                    <a:bodyPr/>
                    <a:lstStyle/>
                    <a:p>
                      <a:endParaRPr lang="en-US"/>
                    </a:p>
                  </a:txBody>
                  <a:tcPr/>
                </a:tc>
                <a:tc>
                  <a:txBody>
                    <a:bodyPr/>
                    <a:lstStyle/>
                    <a:p>
                      <a:pPr algn="l" fontAlgn="b"/>
                      <a:r>
                        <a:rPr lang="en-US" sz="1100" u="none" strike="noStrike">
                          <a:effectLst/>
                        </a:rPr>
                        <a:t>Plastic</a:t>
                      </a:r>
                      <a:endParaRPr lang="en-US" sz="1100" b="0" i="0" u="none" strike="noStrike">
                        <a:solidFill>
                          <a:srgbClr val="000000"/>
                        </a:solidFill>
                        <a:effectLst/>
                        <a:latin typeface="Arial" panose="020B060402020202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401727806"/>
                  </a:ext>
                </a:extLst>
              </a:tr>
              <a:tr h="571500">
                <a:tc>
                  <a:txBody>
                    <a:bodyPr/>
                    <a:lstStyle/>
                    <a:p>
                      <a:pPr algn="ctr" fontAlgn="ctr"/>
                      <a:r>
                        <a:rPr lang="en-US" sz="1100" u="none" strike="noStrike">
                          <a:effectLst/>
                        </a:rPr>
                        <a:t>Baterie Philips 9V</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9 V</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US" sz="1100" u="none" strike="noStrike" dirty="0">
                          <a:effectLst/>
                          <a:hlinkClick r:id="rId3"/>
                        </a:rPr>
                        <a:t>https://www.emag.ro/baterie-philips-longlife-9v-1-blister-6f22l1b-10/pd/DRC1LKBBM/</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8580492"/>
                  </a:ext>
                </a:extLst>
              </a:tr>
              <a:tr h="190500">
                <a:tc rowSpan="3">
                  <a:txBody>
                    <a:bodyPr/>
                    <a:lstStyle/>
                    <a:p>
                      <a:pPr algn="ctr" fontAlgn="ctr"/>
                      <a:r>
                        <a:rPr lang="en-US" sz="1100" u="none" strike="noStrike">
                          <a:effectLst/>
                        </a:rPr>
                        <a:t>Casti Samsung In-Ear</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Cu Fir</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ctr"/>
                      <a:r>
                        <a:rPr lang="en-US" sz="1100" u="none" strike="noStrike" dirty="0">
                          <a:effectLst/>
                          <a:hlinkClick r:id="rId4"/>
                        </a:rPr>
                        <a:t>https://www.emag.ro/casti-audio-samsung-in-ear-cu-fir-microfon-jack-3-5mm-albe-eo-eg920bw/pd/DMRD6FBBM/</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3">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20.23</a:t>
                      </a:r>
                      <a:endParaRPr lang="en-US" sz="1100" b="0" i="0" u="none" strike="noStrike">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u="none" strike="noStrike">
                          <a:effectLst/>
                        </a:rPr>
                        <a:t>nu include transport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90828143"/>
                  </a:ext>
                </a:extLst>
              </a:tr>
              <a:tr h="190500">
                <a:tc vMerge="1">
                  <a:txBody>
                    <a:bodyPr/>
                    <a:lstStyle/>
                    <a:p>
                      <a:endParaRPr lang="en-US"/>
                    </a:p>
                  </a:txBody>
                  <a:tcPr/>
                </a:tc>
                <a:tc>
                  <a:txBody>
                    <a:bodyPr/>
                    <a:lstStyle/>
                    <a:p>
                      <a:pPr algn="l" fontAlgn="b"/>
                      <a:r>
                        <a:rPr lang="en-US" sz="1100" u="none" strike="noStrike">
                          <a:effectLst/>
                        </a:rPr>
                        <a:t>Microfon </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9926377"/>
                  </a:ext>
                </a:extLst>
              </a:tr>
              <a:tr h="190500">
                <a:tc vMerge="1">
                  <a:txBody>
                    <a:bodyPr/>
                    <a:lstStyle/>
                    <a:p>
                      <a:endParaRPr lang="en-US"/>
                    </a:p>
                  </a:txBody>
                  <a:tcPr/>
                </a:tc>
                <a:tc>
                  <a:txBody>
                    <a:bodyPr/>
                    <a:lstStyle/>
                    <a:p>
                      <a:pPr algn="l" fontAlgn="b"/>
                      <a:r>
                        <a:rPr lang="en-US" sz="1100" u="none" strike="noStrike">
                          <a:effectLst/>
                        </a:rPr>
                        <a:t>Jack 3.5 mm</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768547547"/>
                  </a:ext>
                </a:extLst>
              </a:tr>
              <a:tr h="190500">
                <a:tc rowSpan="3">
                  <a:txBody>
                    <a:bodyPr/>
                    <a:lstStyle/>
                    <a:p>
                      <a:pPr algn="ctr" fontAlgn="ctr"/>
                      <a:r>
                        <a:rPr lang="en-US" sz="1100" u="none" strike="noStrike" dirty="0" err="1">
                          <a:effectLst/>
                        </a:rPr>
                        <a:t>Releu</a:t>
                      </a:r>
                      <a:r>
                        <a:rPr lang="en-US" sz="1100" u="none" strike="noStrike" dirty="0">
                          <a:effectLst/>
                        </a:rPr>
                        <a:t> Solid State 25A-90A DD 5~200VDC</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dirty="0"/>
                        <a:t>ON＞2.4V , OFF＜1.0V</a:t>
                      </a:r>
                      <a:endParaRPr lang="en-US" sz="1100" b="0" i="0" u="none" strike="noStrike" dirty="0">
                        <a:solidFill>
                          <a:srgbClr val="000000"/>
                        </a:solidFill>
                        <a:effectLst/>
                        <a:latin typeface="Calibri" panose="020F0502020204030204" pitchFamily="34" charset="0"/>
                      </a:endParaRPr>
                    </a:p>
                  </a:txBody>
                  <a:tcPr marL="9525" marR="9525" marT="9525" marB="0" anchor="b"/>
                </a:tc>
                <a:tc rowSpan="3">
                  <a:txBody>
                    <a:bodyPr/>
                    <a:lstStyle/>
                    <a:p>
                      <a:pPr algn="ctr" fontAlgn="ctr"/>
                      <a:r>
                        <a:rPr lang="en-US" sz="1100" u="none" strike="noStrike" dirty="0">
                          <a:effectLst/>
                          <a:hlinkClick r:id="rId5"/>
                        </a:rPr>
                        <a:t>https://ardushop.ro/ro/electronica/704-releu-solid-state-25-90-dd-da-aa.html?gclid=Cj0KCQiAk4aOBhCTARIsAFWFP9HOI3UhNPK2ob80Qd4_NTRlBlSOBax7YHc8twcHuc8bOpKFp4QHLboaAj0gEALw_wcB</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3">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rowSpan="3">
                  <a:txBody>
                    <a:bodyPr/>
                    <a:lstStyle/>
                    <a:p>
                      <a:pPr algn="ctr" fontAlgn="b"/>
                      <a:r>
                        <a:rPr lang="en-US" sz="1100" dirty="0"/>
                        <a:t>40</a:t>
                      </a:r>
                      <a:r>
                        <a:rPr lang="ro-RO" sz="1100" dirty="0"/>
                        <a:t>.</a:t>
                      </a:r>
                      <a:r>
                        <a:rPr lang="en-US" sz="1100" dirty="0"/>
                        <a:t>06 </a:t>
                      </a:r>
                      <a:endParaRPr lang="en-US" sz="1100" b="0" i="0" u="none" strike="noStrike" dirty="0">
                        <a:solidFill>
                          <a:srgbClr val="000000"/>
                        </a:solidFill>
                        <a:effectLst/>
                        <a:latin typeface="Calibri" panose="020F0502020204030204" pitchFamily="34" charset="0"/>
                      </a:endParaRPr>
                    </a:p>
                  </a:txBody>
                  <a:tcPr marL="9525" marR="9525" marT="9525" marB="0" anchor="b"/>
                </a:tc>
                <a:tc rowSpan="3">
                  <a:txBody>
                    <a:bodyPr/>
                    <a:lstStyle/>
                    <a:p>
                      <a:pPr algn="ctr" fontAlgn="b"/>
                      <a:r>
                        <a:rPr lang="nl-NL" sz="1100" u="none" strike="noStrike" dirty="0">
                          <a:effectLst/>
                        </a:rPr>
                        <a:t>nu include transport</a:t>
                      </a:r>
                      <a:endParaRPr lang="nl-N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1499158"/>
                  </a:ext>
                </a:extLst>
              </a:tr>
              <a:tr h="250784">
                <a:tc vMerge="1">
                  <a:txBody>
                    <a:bodyPr/>
                    <a:lstStyle/>
                    <a:p>
                      <a:endParaRPr lang="en-US"/>
                    </a:p>
                  </a:txBody>
                  <a:tcPr/>
                </a:tc>
                <a:tc>
                  <a:txBody>
                    <a:bodyPr/>
                    <a:lstStyle/>
                    <a:p>
                      <a:pPr algn="l" fontAlgn="b"/>
                      <a:r>
                        <a:rPr lang="en-US" sz="1100" dirty="0" err="1"/>
                        <a:t>Curent</a:t>
                      </a:r>
                      <a:r>
                        <a:rPr lang="en-US" sz="1100" dirty="0"/>
                        <a:t> de </a:t>
                      </a:r>
                      <a:r>
                        <a:rPr lang="en-US" sz="1100" dirty="0" err="1"/>
                        <a:t>declansare</a:t>
                      </a:r>
                      <a:r>
                        <a:rPr lang="ro-RO" sz="1100" dirty="0"/>
                        <a:t>: </a:t>
                      </a:r>
                      <a:r>
                        <a:rPr lang="en-US" sz="1100" dirty="0"/>
                        <a:t>7.5mA / 12V</a:t>
                      </a:r>
                      <a:endParaRPr lang="en-US" sz="11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1483256"/>
                  </a:ext>
                </a:extLst>
              </a:tr>
              <a:tr h="190500">
                <a:tc vMerge="1">
                  <a:txBody>
                    <a:bodyPr/>
                    <a:lstStyle/>
                    <a:p>
                      <a:endParaRPr lang="en-US"/>
                    </a:p>
                  </a:txBody>
                  <a:tcPr/>
                </a:tc>
                <a:tc>
                  <a:txBody>
                    <a:bodyPr/>
                    <a:lstStyle/>
                    <a:p>
                      <a:pPr algn="l" fontAlgn="b"/>
                      <a:r>
                        <a:rPr lang="ro-RO" sz="1100" u="none" strike="noStrike" dirty="0">
                          <a:effectLst/>
                        </a:rPr>
                        <a:t>Tensiunea de comand: </a:t>
                      </a:r>
                      <a:r>
                        <a:rPr lang="en-US" sz="1100" dirty="0"/>
                        <a:t>3-32VDC</a:t>
                      </a:r>
                      <a:endParaRPr lang="en-US" sz="11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39573804"/>
                  </a:ext>
                </a:extLst>
              </a:tr>
            </a:tbl>
          </a:graphicData>
        </a:graphic>
      </p:graphicFrame>
    </p:spTree>
    <p:extLst>
      <p:ext uri="{BB962C8B-B14F-4D97-AF65-F5344CB8AC3E}">
        <p14:creationId xmlns:p14="http://schemas.microsoft.com/office/powerpoint/2010/main" val="2789252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a:t>
            </a:r>
            <a:r>
              <a:rPr lang="en-US" b="1" dirty="0"/>
              <a:t> </a:t>
            </a:r>
            <a:r>
              <a:rPr lang="en-US" dirty="0"/>
              <a:t>List</a:t>
            </a:r>
            <a:r>
              <a:rPr lang="ro-RO" dirty="0"/>
              <a:t>ă</a:t>
            </a:r>
            <a:r>
              <a:rPr lang="en-US" dirty="0"/>
              <a:t> de </a:t>
            </a:r>
            <a:r>
              <a:rPr lang="en-US" dirty="0" err="1"/>
              <a:t>componente</a:t>
            </a:r>
            <a:endParaRPr lang="en-US" dirty="0"/>
          </a:p>
        </p:txBody>
      </p:sp>
      <p:graphicFrame>
        <p:nvGraphicFramePr>
          <p:cNvPr id="6" name="Content Placeholder 5">
            <a:extLst>
              <a:ext uri="{FF2B5EF4-FFF2-40B4-BE49-F238E27FC236}">
                <a16:creationId xmlns:a16="http://schemas.microsoft.com/office/drawing/2014/main" id="{DBA92D8F-CD7B-4FC7-AB23-992D9C2B5945}"/>
              </a:ext>
            </a:extLst>
          </p:cNvPr>
          <p:cNvGraphicFramePr>
            <a:graphicFrameLocks noGrp="1"/>
          </p:cNvGraphicFramePr>
          <p:nvPr>
            <p:ph idx="1"/>
            <p:extLst>
              <p:ext uri="{D42A27DB-BD31-4B8C-83A1-F6EECF244321}">
                <p14:modId xmlns:p14="http://schemas.microsoft.com/office/powerpoint/2010/main" val="1336003630"/>
              </p:ext>
            </p:extLst>
          </p:nvPr>
        </p:nvGraphicFramePr>
        <p:xfrm>
          <a:off x="1401763" y="1952625"/>
          <a:ext cx="9448800" cy="3810000"/>
        </p:xfrm>
        <a:graphic>
          <a:graphicData uri="http://schemas.openxmlformats.org/drawingml/2006/table">
            <a:tbl>
              <a:tblPr>
                <a:tableStyleId>{5C22544A-7EE6-4342-B048-85BDC9FD1C3A}</a:tableStyleId>
              </a:tblPr>
              <a:tblGrid>
                <a:gridCol w="2026316">
                  <a:extLst>
                    <a:ext uri="{9D8B030D-6E8A-4147-A177-3AD203B41FA5}">
                      <a16:colId xmlns:a16="http://schemas.microsoft.com/office/drawing/2014/main" val="1461000752"/>
                    </a:ext>
                  </a:extLst>
                </a:gridCol>
                <a:gridCol w="2026316">
                  <a:extLst>
                    <a:ext uri="{9D8B030D-6E8A-4147-A177-3AD203B41FA5}">
                      <a16:colId xmlns:a16="http://schemas.microsoft.com/office/drawing/2014/main" val="1428915167"/>
                    </a:ext>
                  </a:extLst>
                </a:gridCol>
                <a:gridCol w="1878433">
                  <a:extLst>
                    <a:ext uri="{9D8B030D-6E8A-4147-A177-3AD203B41FA5}">
                      <a16:colId xmlns:a16="http://schemas.microsoft.com/office/drawing/2014/main" val="398207098"/>
                    </a:ext>
                  </a:extLst>
                </a:gridCol>
                <a:gridCol w="1500858">
                  <a:extLst>
                    <a:ext uri="{9D8B030D-6E8A-4147-A177-3AD203B41FA5}">
                      <a16:colId xmlns:a16="http://schemas.microsoft.com/office/drawing/2014/main" val="3824303226"/>
                    </a:ext>
                  </a:extLst>
                </a:gridCol>
                <a:gridCol w="969108">
                  <a:extLst>
                    <a:ext uri="{9D8B030D-6E8A-4147-A177-3AD203B41FA5}">
                      <a16:colId xmlns:a16="http://schemas.microsoft.com/office/drawing/2014/main" val="2279394664"/>
                    </a:ext>
                  </a:extLst>
                </a:gridCol>
                <a:gridCol w="1047769">
                  <a:extLst>
                    <a:ext uri="{9D8B030D-6E8A-4147-A177-3AD203B41FA5}">
                      <a16:colId xmlns:a16="http://schemas.microsoft.com/office/drawing/2014/main" val="2654186312"/>
                    </a:ext>
                  </a:extLst>
                </a:gridCol>
              </a:tblGrid>
              <a:tr h="381000">
                <a:tc rowSpan="11">
                  <a:txBody>
                    <a:bodyPr/>
                    <a:lstStyle/>
                    <a:p>
                      <a:pPr algn="ctr" fontAlgn="ctr"/>
                      <a:r>
                        <a:rPr lang="en-US" sz="1100" u="none" strike="noStrike">
                          <a:effectLst/>
                        </a:rPr>
                        <a:t>Plusivo Power Adapter with Interchangeable Plug (USB Type C to MicroUSB Adapter Included)</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a:effectLst/>
                        </a:rPr>
                        <a:t>Designed to Fully Power the Raspberry Pi 4</a:t>
                      </a:r>
                      <a:endParaRPr lang="en-US" sz="1100" b="0" i="0" u="none" strike="noStrike">
                        <a:solidFill>
                          <a:srgbClr val="000000"/>
                        </a:solidFill>
                        <a:effectLst/>
                        <a:latin typeface="Calibri" panose="020F0502020204030204" pitchFamily="34" charset="0"/>
                      </a:endParaRPr>
                    </a:p>
                  </a:txBody>
                  <a:tcPr marL="9525" marR="9525" marT="9525" marB="0" anchor="b"/>
                </a:tc>
                <a:tc rowSpan="11">
                  <a:txBody>
                    <a:bodyPr/>
                    <a:lstStyle/>
                    <a:p>
                      <a:pPr algn="ctr" fontAlgn="ctr"/>
                      <a:r>
                        <a:rPr lang="en-US" sz="1100" u="none" strike="noStrike" dirty="0">
                          <a:effectLst/>
                          <a:hlinkClick r:id="rId2"/>
                        </a:rPr>
                        <a:t>https://www.optimusdigital.ro/en/power-supplies/12023-power-adapter-with-interchangeable-plug-0721248989970.html</a:t>
                      </a:r>
                      <a:endParaRPr lang="en-US" sz="1100" b="0" i="0" u="none" strike="noStrike" dirty="0">
                        <a:solidFill>
                          <a:srgbClr val="000000"/>
                        </a:solidFill>
                        <a:effectLst/>
                        <a:latin typeface="Calibri" panose="020F0502020204030204" pitchFamily="34" charset="0"/>
                      </a:endParaRPr>
                    </a:p>
                  </a:txBody>
                  <a:tcPr marL="9525" marR="9525" marT="9525" marB="0" anchor="ctr"/>
                </a:tc>
                <a:tc rowSpan="11">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rowSpan="11">
                  <a:txBody>
                    <a:bodyPr/>
                    <a:lstStyle/>
                    <a:p>
                      <a:pPr algn="ctr" fontAlgn="b"/>
                      <a:r>
                        <a:rPr lang="en-US" sz="1100" u="none" strike="noStrike">
                          <a:effectLst/>
                        </a:rPr>
                        <a:t>37.99</a:t>
                      </a:r>
                      <a:endParaRPr lang="en-US" sz="1100" b="0" i="0" u="none" strike="noStrike">
                        <a:solidFill>
                          <a:srgbClr val="000000"/>
                        </a:solidFill>
                        <a:effectLst/>
                        <a:latin typeface="Calibri" panose="020F0502020204030204" pitchFamily="34" charset="0"/>
                      </a:endParaRPr>
                    </a:p>
                  </a:txBody>
                  <a:tcPr marL="9525" marR="9525" marT="9525" marB="0" anchor="b"/>
                </a:tc>
                <a:tc rowSpan="11">
                  <a:txBody>
                    <a:bodyPr/>
                    <a:lstStyle/>
                    <a:p>
                      <a:pPr algn="ctr" fontAlgn="b"/>
                      <a:r>
                        <a:rPr lang="en-US" sz="1100" u="none" strike="noStrike" dirty="0">
                          <a:effectLst/>
                        </a:rPr>
                        <a:t>nu include transport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741669"/>
                  </a:ext>
                </a:extLst>
              </a:tr>
              <a:tr h="381000">
                <a:tc vMerge="1">
                  <a:txBody>
                    <a:bodyPr/>
                    <a:lstStyle/>
                    <a:p>
                      <a:endParaRPr lang="en-US"/>
                    </a:p>
                  </a:txBody>
                  <a:tcPr/>
                </a:tc>
                <a:tc>
                  <a:txBody>
                    <a:bodyPr/>
                    <a:lstStyle/>
                    <a:p>
                      <a:pPr algn="l" fontAlgn="b"/>
                      <a:r>
                        <a:rPr lang="en-US" sz="1100" u="none" strike="noStrike">
                          <a:effectLst/>
                        </a:rPr>
                        <a:t>Bonus Items Included: Type C to MicroUSB adapter</a:t>
                      </a:r>
                      <a:endParaRPr lang="en-US" sz="1100" b="1"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98503009"/>
                  </a:ext>
                </a:extLst>
              </a:tr>
              <a:tr h="381000">
                <a:tc vMerge="1">
                  <a:txBody>
                    <a:bodyPr/>
                    <a:lstStyle/>
                    <a:p>
                      <a:endParaRPr lang="en-US"/>
                    </a:p>
                  </a:txBody>
                  <a:tcPr/>
                </a:tc>
                <a:tc>
                  <a:txBody>
                    <a:bodyPr/>
                    <a:lstStyle/>
                    <a:p>
                      <a:pPr algn="l" fontAlgn="b"/>
                      <a:r>
                        <a:rPr lang="en-US" sz="1100" u="none" strike="noStrike">
                          <a:effectLst/>
                        </a:rPr>
                        <a:t>set of heatsinks for Raspberry Pi 4</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77670320"/>
                  </a:ext>
                </a:extLst>
              </a:tr>
              <a:tr h="190500">
                <a:tc vMerge="1">
                  <a:txBody>
                    <a:bodyPr/>
                    <a:lstStyle/>
                    <a:p>
                      <a:endParaRPr lang="en-US"/>
                    </a:p>
                  </a:txBody>
                  <a:tcPr/>
                </a:tc>
                <a:tc>
                  <a:txBody>
                    <a:bodyPr/>
                    <a:lstStyle/>
                    <a:p>
                      <a:pPr algn="l" fontAlgn="b"/>
                      <a:r>
                        <a:rPr lang="en-US" sz="1100" u="none" strike="noStrike">
                          <a:effectLst/>
                        </a:rPr>
                        <a:t>micro SD card reader</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06790000"/>
                  </a:ext>
                </a:extLst>
              </a:tr>
              <a:tr h="190500">
                <a:tc vMerge="1">
                  <a:txBody>
                    <a:bodyPr/>
                    <a:lstStyle/>
                    <a:p>
                      <a:endParaRPr lang="en-US"/>
                    </a:p>
                  </a:txBody>
                  <a:tcPr/>
                </a:tc>
                <a:tc>
                  <a:txBody>
                    <a:bodyPr/>
                    <a:lstStyle/>
                    <a:p>
                      <a:pPr algn="l" fontAlgn="b"/>
                      <a:r>
                        <a:rPr lang="en-US" sz="1100" u="none" strike="noStrike">
                          <a:effectLst/>
                        </a:rPr>
                        <a:t>mini screwdrivers</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03000533"/>
                  </a:ext>
                </a:extLst>
              </a:tr>
              <a:tr h="190500">
                <a:tc vMerge="1">
                  <a:txBody>
                    <a:bodyPr/>
                    <a:lstStyle/>
                    <a:p>
                      <a:endParaRPr lang="en-US"/>
                    </a:p>
                  </a:txBody>
                  <a:tcPr/>
                </a:tc>
                <a:tc>
                  <a:txBody>
                    <a:bodyPr/>
                    <a:lstStyle/>
                    <a:p>
                      <a:pPr algn="l" fontAlgn="b"/>
                      <a:r>
                        <a:rPr lang="en-US" sz="1100" u="none" strike="noStrike" dirty="0">
                          <a:effectLst/>
                        </a:rPr>
                        <a:t>Input: AC100-240 V</a:t>
                      </a:r>
                      <a:endParaRPr lang="en-US" sz="11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89072920"/>
                  </a:ext>
                </a:extLst>
              </a:tr>
              <a:tr h="190500">
                <a:tc vMerge="1">
                  <a:txBody>
                    <a:bodyPr/>
                    <a:lstStyle/>
                    <a:p>
                      <a:endParaRPr lang="en-US"/>
                    </a:p>
                  </a:txBody>
                  <a:tcPr/>
                </a:tc>
                <a:tc>
                  <a:txBody>
                    <a:bodyPr/>
                    <a:lstStyle/>
                    <a:p>
                      <a:pPr algn="l" fontAlgn="b"/>
                      <a:r>
                        <a:rPr lang="da-DK" sz="1100" u="none" strike="noStrike">
                          <a:effectLst/>
                        </a:rPr>
                        <a:t>Input Voltage Freq: 50-60 Hz</a:t>
                      </a:r>
                      <a:endParaRPr lang="da-DK"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5286211"/>
                  </a:ext>
                </a:extLst>
              </a:tr>
              <a:tr h="190500">
                <a:tc vMerge="1">
                  <a:txBody>
                    <a:bodyPr/>
                    <a:lstStyle/>
                    <a:p>
                      <a:endParaRPr lang="en-US"/>
                    </a:p>
                  </a:txBody>
                  <a:tcPr/>
                </a:tc>
                <a:tc>
                  <a:txBody>
                    <a:bodyPr/>
                    <a:lstStyle/>
                    <a:p>
                      <a:pPr algn="l" fontAlgn="b"/>
                      <a:r>
                        <a:rPr lang="en-US" sz="1100" u="none" strike="noStrike">
                          <a:effectLst/>
                        </a:rPr>
                        <a:t>Output Voltage:  5 V</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52905440"/>
                  </a:ext>
                </a:extLst>
              </a:tr>
              <a:tr h="190500">
                <a:tc vMerge="1">
                  <a:txBody>
                    <a:bodyPr/>
                    <a:lstStyle/>
                    <a:p>
                      <a:endParaRPr lang="en-US"/>
                    </a:p>
                  </a:txBody>
                  <a:tcPr/>
                </a:tc>
                <a:tc>
                  <a:txBody>
                    <a:bodyPr/>
                    <a:lstStyle/>
                    <a:p>
                      <a:pPr algn="l" fontAlgn="b"/>
                      <a:r>
                        <a:rPr lang="en-US" sz="1100" u="none" strike="noStrike">
                          <a:effectLst/>
                        </a:rPr>
                        <a:t>Output Current: 3 A</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79342199"/>
                  </a:ext>
                </a:extLst>
              </a:tr>
              <a:tr h="190500">
                <a:tc vMerge="1">
                  <a:txBody>
                    <a:bodyPr/>
                    <a:lstStyle/>
                    <a:p>
                      <a:endParaRPr lang="en-US"/>
                    </a:p>
                  </a:txBody>
                  <a:tcPr/>
                </a:tc>
                <a:tc>
                  <a:txBody>
                    <a:bodyPr/>
                    <a:lstStyle/>
                    <a:p>
                      <a:pPr algn="l" fontAlgn="b"/>
                      <a:r>
                        <a:rPr lang="en-US" sz="1100" u="none" strike="noStrike">
                          <a:effectLst/>
                        </a:rPr>
                        <a:t>Power: 15 W</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210474590"/>
                  </a:ext>
                </a:extLst>
              </a:tr>
              <a:tr h="190500">
                <a:tc vMerge="1">
                  <a:txBody>
                    <a:bodyPr/>
                    <a:lstStyle/>
                    <a:p>
                      <a:endParaRPr lang="en-US"/>
                    </a:p>
                  </a:txBody>
                  <a:tcPr/>
                </a:tc>
                <a:tc>
                  <a:txBody>
                    <a:bodyPr/>
                    <a:lstStyle/>
                    <a:p>
                      <a:pPr algn="l" fontAlgn="b"/>
                      <a:r>
                        <a:rPr lang="en-US" sz="1100" u="none" strike="noStrike">
                          <a:effectLst/>
                        </a:rPr>
                        <a:t>Cable Length:  150 cm</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66740713"/>
                  </a:ext>
                </a:extLst>
              </a:tr>
              <a:tr h="952500">
                <a:tc>
                  <a:txBody>
                    <a:bodyPr/>
                    <a:lstStyle/>
                    <a:p>
                      <a:pPr algn="l" fontAlgn="b"/>
                      <a:r>
                        <a:rPr lang="en-US" sz="1100" u="none" strike="noStrike">
                          <a:effectLst/>
                        </a:rPr>
                        <a:t>1 Jumping Wire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Tinned copper wire with silicone insulation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sng" strike="noStrike" dirty="0">
                          <a:effectLst/>
                          <a:hlinkClick r:id="rId3"/>
                        </a:rPr>
                        <a:t>https://www.optimusdigital.ro/en/kits/11947-plusivo-silicone-wire-kit-18awg-6-colors-5m-each-0721248989673.htm</a:t>
                      </a:r>
                      <a:endParaRPr lang="en-US" sz="1100" b="0" i="0" u="sng" strike="noStrike" dirty="0">
                        <a:solidFill>
                          <a:srgbClr val="0563C1"/>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ro-RO"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err="1">
                          <a:effectLst/>
                        </a:rPr>
                        <a:t>doar</a:t>
                      </a:r>
                      <a:r>
                        <a:rPr lang="en-US" sz="1100" u="none" strike="noStrike" dirty="0">
                          <a:effectLst/>
                        </a:rPr>
                        <a:t> la set, nu include </a:t>
                      </a:r>
                      <a:r>
                        <a:rPr lang="en-US" sz="1100" u="none" strike="noStrike" dirty="0" err="1">
                          <a:effectLst/>
                        </a:rPr>
                        <a:t>transoport</a:t>
                      </a:r>
                      <a:r>
                        <a:rPr lang="ro-RO" sz="1100" u="none" strike="noStrike" dirty="0">
                          <a:effectLst/>
                        </a:rPr>
                        <a:t>, </a:t>
                      </a:r>
                      <a:r>
                        <a:rPr lang="ro-RO" sz="1100" u="none" strike="noStrike" dirty="0" err="1">
                          <a:effectLst/>
                        </a:rPr>
                        <a:t>pret</a:t>
                      </a:r>
                      <a:r>
                        <a:rPr lang="ro-RO" sz="1100" u="none" strike="noStrike" dirty="0">
                          <a:effectLst/>
                        </a:rPr>
                        <a:t> estimativ</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11687"/>
                  </a:ext>
                </a:extLst>
              </a:tr>
              <a:tr h="190500">
                <a:tc>
                  <a:txBody>
                    <a:bodyPr/>
                    <a:lstStyle/>
                    <a:p>
                      <a:pPr algn="l" fontAlgn="b"/>
                      <a:r>
                        <a:rPr lang="en-US" sz="1100" u="none" strike="noStrike">
                          <a:effectLst/>
                        </a:rPr>
                        <a:t>Total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1163.06</a:t>
                      </a: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0211481"/>
                  </a:ext>
                </a:extLst>
              </a:tr>
            </a:tbl>
          </a:graphicData>
        </a:graphic>
      </p:graphicFrame>
    </p:spTree>
    <p:extLst>
      <p:ext uri="{BB962C8B-B14F-4D97-AF65-F5344CB8AC3E}">
        <p14:creationId xmlns:p14="http://schemas.microsoft.com/office/powerpoint/2010/main" val="1813390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 Concluzii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Folosirea unui Raspberry Pi pentru o astfel de cerință este extrem de costisitoare. Noi dorim doar capacitatea de comunicare dar ajungem la prețul unui telefon / tabletă, acest lucru se produce deoarece noi </a:t>
            </a:r>
            <a:r>
              <a:rPr lang="ro-RO" dirty="0" err="1"/>
              <a:t>hostăm</a:t>
            </a:r>
            <a:r>
              <a:rPr lang="ro-RO" dirty="0"/>
              <a:t> server-</a:t>
            </a:r>
            <a:r>
              <a:rPr lang="ro-RO" dirty="0" err="1"/>
              <a:t>ul</a:t>
            </a:r>
            <a:r>
              <a:rPr lang="ro-RO" dirty="0"/>
              <a:t> direct pe placă deci avem nevoie de resurse, însă noi pentru a crea un task relativ simplu, un videointerfon, folosim un calculator întreg. Chiar dacă am putea limita o versiune mai veche a Pi-ului, display-</a:t>
            </a:r>
            <a:r>
              <a:rPr lang="ro-RO" dirty="0" err="1"/>
              <a:t>ul</a:t>
            </a:r>
            <a:r>
              <a:rPr lang="ro-RO" dirty="0"/>
              <a:t>, camera, carcasa sunt extrem de costisitoare ceea ce nu aduce neapărat o îmbunătățire. De aceea, ca și proiect este destul de interesant de creat, însă practic, nu este rentabil de a avea mai multe videointerfoane de acest tip, mai ales că în producție este foarte important să avem un mod de a procura echipament cât mai ieftin și să eficientizăm producția</a:t>
            </a:r>
            <a:r>
              <a:rPr lang="ro-RO" b="1" dirty="0"/>
              <a:t>	</a:t>
            </a:r>
          </a:p>
        </p:txBody>
      </p:sp>
    </p:spTree>
    <p:extLst>
      <p:ext uri="{BB962C8B-B14F-4D97-AF65-F5344CB8AC3E}">
        <p14:creationId xmlns:p14="http://schemas.microsoft.com/office/powerpoint/2010/main" val="700078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D054-BE52-42EF-85D7-A2AC011FC19E}"/>
              </a:ext>
            </a:extLst>
          </p:cNvPr>
          <p:cNvSpPr>
            <a:spLocks noGrp="1"/>
          </p:cNvSpPr>
          <p:nvPr>
            <p:ph type="title"/>
          </p:nvPr>
        </p:nvSpPr>
        <p:spPr/>
        <p:txBody>
          <a:bodyPr/>
          <a:lstStyle/>
          <a:p>
            <a:r>
              <a:rPr lang="ro-RO" dirty="0"/>
              <a:t>🗃Bibliografie</a:t>
            </a:r>
            <a:endParaRPr lang="en-US" dirty="0"/>
          </a:p>
        </p:txBody>
      </p:sp>
      <p:sp>
        <p:nvSpPr>
          <p:cNvPr id="3" name="Content Placeholder 2">
            <a:extLst>
              <a:ext uri="{FF2B5EF4-FFF2-40B4-BE49-F238E27FC236}">
                <a16:creationId xmlns:a16="http://schemas.microsoft.com/office/drawing/2014/main" id="{722B5CDD-6968-4781-8D4F-56D4CFC19C2B}"/>
              </a:ext>
            </a:extLst>
          </p:cNvPr>
          <p:cNvSpPr>
            <a:spLocks noGrp="1"/>
          </p:cNvSpPr>
          <p:nvPr>
            <p:ph idx="1"/>
          </p:nvPr>
        </p:nvSpPr>
        <p:spPr/>
        <p:txBody>
          <a:bodyPr/>
          <a:lstStyle/>
          <a:p>
            <a:pPr>
              <a:buFont typeface="Wingdings" panose="05000000000000000000" pitchFamily="2" charset="2"/>
              <a:buChar char="Ø"/>
            </a:pPr>
            <a:r>
              <a:rPr lang="ro-RO" dirty="0">
                <a:hlinkClick r:id="rId2"/>
              </a:rPr>
              <a:t>Node.JS </a:t>
            </a:r>
            <a:r>
              <a:rPr lang="ro-RO" dirty="0" err="1">
                <a:hlinkClick r:id="rId2"/>
              </a:rPr>
              <a:t>and</a:t>
            </a:r>
            <a:r>
              <a:rPr lang="ro-RO" dirty="0">
                <a:hlinkClick r:id="rId2"/>
              </a:rPr>
              <a:t> Raspberry Pi</a:t>
            </a:r>
            <a:endParaRPr lang="ro-RO" dirty="0"/>
          </a:p>
          <a:p>
            <a:pPr>
              <a:buFont typeface="Wingdings" panose="05000000000000000000" pitchFamily="2" charset="2"/>
              <a:buChar char="Ø"/>
            </a:pPr>
            <a:r>
              <a:rPr lang="en-US" b="1" dirty="0">
                <a:hlinkClick r:id="rId3"/>
              </a:rPr>
              <a:t>The ULTIMATE Raspberry Pi Smart Home Door Lock</a:t>
            </a:r>
            <a:r>
              <a:rPr lang="ro-RO" b="1" dirty="0">
                <a:hlinkClick r:id="rId3"/>
              </a:rPr>
              <a:t> - </a:t>
            </a:r>
            <a:r>
              <a:rPr lang="en-US" dirty="0">
                <a:hlinkClick r:id="rId3"/>
              </a:rPr>
              <a:t>Paul Freeman-Powell</a:t>
            </a:r>
            <a:endParaRPr lang="ro-RO" dirty="0"/>
          </a:p>
          <a:p>
            <a:pPr>
              <a:buFont typeface="Wingdings" panose="05000000000000000000" pitchFamily="2" charset="2"/>
              <a:buChar char="Ø"/>
            </a:pPr>
            <a:r>
              <a:rPr lang="en-US" b="1" dirty="0">
                <a:hlinkClick r:id="rId4"/>
              </a:rPr>
              <a:t>How To Make A Raspberry Pi-Powered Door Lock And Open It Using Your Smartphone</a:t>
            </a:r>
            <a:r>
              <a:rPr lang="ro-RO" b="1" dirty="0">
                <a:hlinkClick r:id="rId4"/>
              </a:rPr>
              <a:t> - </a:t>
            </a:r>
            <a:r>
              <a:rPr lang="en-US" dirty="0">
                <a:hlinkClick r:id="rId4"/>
              </a:rPr>
              <a:t>Aditya Tiwari </a:t>
            </a:r>
            <a:endParaRPr lang="ro-RO" dirty="0"/>
          </a:p>
          <a:p>
            <a:pPr>
              <a:buFont typeface="Wingdings" panose="05000000000000000000" pitchFamily="2" charset="2"/>
              <a:buChar char="Ø"/>
            </a:pPr>
            <a:r>
              <a:rPr lang="en-US" b="1" dirty="0">
                <a:hlinkClick r:id="rId5"/>
              </a:rPr>
              <a:t>Control 12VDC Solenoid Door Lock Using A Relay On Arduino</a:t>
            </a:r>
            <a:endParaRPr lang="en-US" b="1" dirty="0"/>
          </a:p>
          <a:p>
            <a:pPr>
              <a:buFont typeface="Wingdings" panose="05000000000000000000" pitchFamily="2" charset="2"/>
              <a:buChar char="Ø"/>
            </a:pPr>
            <a:r>
              <a:rPr lang="en-US" b="1" dirty="0">
                <a:hlinkClick r:id="rId6"/>
              </a:rPr>
              <a:t>IoT Based Solenoid Door Lock using Raspberry Pi 4</a:t>
            </a:r>
            <a:endParaRPr lang="ro-RO" b="1" dirty="0"/>
          </a:p>
          <a:p>
            <a:pPr>
              <a:buFont typeface="Wingdings" panose="05000000000000000000" pitchFamily="2" charset="2"/>
              <a:buChar char="Ø"/>
            </a:pPr>
            <a:r>
              <a:rPr lang="en-US" b="1" dirty="0">
                <a:hlinkClick r:id="rId7"/>
              </a:rPr>
              <a:t>https://www.huimultd.com/INFORMATION/Solid-State-Relays-Intro/</a:t>
            </a:r>
            <a:endParaRPr lang="en-US" b="1"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698459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Componenta principală este o plăcuță </a:t>
            </a:r>
            <a:r>
              <a:rPr lang="ro-RO" b="1" dirty="0"/>
              <a:t>Raspberry Pi</a:t>
            </a:r>
            <a:r>
              <a:rPr lang="ro-RO" dirty="0"/>
              <a:t> ce reprezintă un mini calculator de dimensiuni foarte mici ce poate fi programată să controleze alte module automat sau de la distanță. </a:t>
            </a:r>
          </a:p>
        </p:txBody>
      </p:sp>
      <p:grpSp>
        <p:nvGrpSpPr>
          <p:cNvPr id="7" name="Group 6">
            <a:extLst>
              <a:ext uri="{FF2B5EF4-FFF2-40B4-BE49-F238E27FC236}">
                <a16:creationId xmlns:a16="http://schemas.microsoft.com/office/drawing/2014/main" id="{D4B27770-1EA6-49C4-B6F0-4BC7FD29E0AF}"/>
              </a:ext>
            </a:extLst>
          </p:cNvPr>
          <p:cNvGrpSpPr/>
          <p:nvPr/>
        </p:nvGrpSpPr>
        <p:grpSpPr>
          <a:xfrm>
            <a:off x="3896516" y="3117105"/>
            <a:ext cx="4459928" cy="3078693"/>
            <a:chOff x="3866036" y="3268107"/>
            <a:chExt cx="4459928" cy="3078693"/>
          </a:xfrm>
        </p:grpSpPr>
        <p:pic>
          <p:nvPicPr>
            <p:cNvPr id="5" name="Picture 4">
              <a:extLst>
                <a:ext uri="{FF2B5EF4-FFF2-40B4-BE49-F238E27FC236}">
                  <a16:creationId xmlns:a16="http://schemas.microsoft.com/office/drawing/2014/main" id="{9504AAF3-5760-4F4B-886D-D7ABDF6E5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036" y="3268107"/>
              <a:ext cx="4459928" cy="2600987"/>
            </a:xfrm>
            <a:prstGeom prst="rect">
              <a:avLst/>
            </a:prstGeom>
          </p:spPr>
        </p:pic>
        <p:sp>
          <p:nvSpPr>
            <p:cNvPr id="6" name="TextBox 5">
              <a:extLst>
                <a:ext uri="{FF2B5EF4-FFF2-40B4-BE49-F238E27FC236}">
                  <a16:creationId xmlns:a16="http://schemas.microsoft.com/office/drawing/2014/main" id="{091CA5C4-467D-440C-8507-5D63C6C8BE6C}"/>
                </a:ext>
              </a:extLst>
            </p:cNvPr>
            <p:cNvSpPr txBox="1"/>
            <p:nvPr/>
          </p:nvSpPr>
          <p:spPr>
            <a:xfrm>
              <a:off x="5236773" y="5977468"/>
              <a:ext cx="1718454" cy="369332"/>
            </a:xfrm>
            <a:prstGeom prst="rect">
              <a:avLst/>
            </a:prstGeom>
            <a:noFill/>
          </p:spPr>
          <p:txBody>
            <a:bodyPr wrap="square" rtlCol="0">
              <a:spAutoFit/>
            </a:bodyPr>
            <a:lstStyle/>
            <a:p>
              <a:r>
                <a:rPr lang="ro-RO" dirty="0"/>
                <a:t>Raspberry Pi 4</a:t>
              </a:r>
              <a:endParaRPr lang="en-US" dirty="0"/>
            </a:p>
          </p:txBody>
        </p:sp>
      </p:grpSp>
    </p:spTree>
    <p:extLst>
      <p:ext uri="{BB962C8B-B14F-4D97-AF65-F5344CB8AC3E}">
        <p14:creationId xmlns:p14="http://schemas.microsoft.com/office/powerpoint/2010/main" val="818607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Încuietoarea Solenoid </a:t>
            </a:r>
            <a:r>
              <a:rPr lang="ro-RO" dirty="0"/>
              <a:t>este un dispozitiv ce atunci când primește tensiunea necesară, se creează un câmp electromagnetic ce face încuietoarea să se deschidă. Aceasta este lipită de ușă iar pe partea cealaltă a ușii este un element blocant care este lipit de perete și are o gaură astfel încât care datorită faptului că încuietoarea este extinsă blochează ușa de la deschidere, </a:t>
            </a:r>
            <a:r>
              <a:rPr lang="ro-RO" dirty="0" err="1"/>
              <a:t>cand</a:t>
            </a:r>
            <a:r>
              <a:rPr lang="ro-RO" dirty="0"/>
              <a:t> primește voltaj partea ce blochează ușa se retrage și poate fi deschisă</a:t>
            </a:r>
            <a:endParaRPr lang="ro-RO" b="1" dirty="0"/>
          </a:p>
        </p:txBody>
      </p:sp>
      <p:grpSp>
        <p:nvGrpSpPr>
          <p:cNvPr id="10" name="Group 9">
            <a:extLst>
              <a:ext uri="{FF2B5EF4-FFF2-40B4-BE49-F238E27FC236}">
                <a16:creationId xmlns:a16="http://schemas.microsoft.com/office/drawing/2014/main" id="{1D784928-51DA-40E5-8E5D-2EC4428EF6D0}"/>
              </a:ext>
            </a:extLst>
          </p:cNvPr>
          <p:cNvGrpSpPr/>
          <p:nvPr/>
        </p:nvGrpSpPr>
        <p:grpSpPr>
          <a:xfrm>
            <a:off x="4715541" y="3429000"/>
            <a:ext cx="2760917" cy="2936274"/>
            <a:chOff x="4715541" y="3148711"/>
            <a:chExt cx="2760917" cy="2936274"/>
          </a:xfrm>
        </p:grpSpPr>
        <p:pic>
          <p:nvPicPr>
            <p:cNvPr id="8" name="Picture 7">
              <a:extLst>
                <a:ext uri="{FF2B5EF4-FFF2-40B4-BE49-F238E27FC236}">
                  <a16:creationId xmlns:a16="http://schemas.microsoft.com/office/drawing/2014/main" id="{E62A7277-CC6F-432B-8761-D38AB3CD53E9}"/>
                </a:ext>
              </a:extLst>
            </p:cNvPr>
            <p:cNvPicPr>
              <a:picLocks noChangeAspect="1"/>
            </p:cNvPicPr>
            <p:nvPr/>
          </p:nvPicPr>
          <p:blipFill>
            <a:blip r:embed="rId2"/>
            <a:stretch>
              <a:fillRect/>
            </a:stretch>
          </p:blipFill>
          <p:spPr>
            <a:xfrm>
              <a:off x="4715541" y="3148711"/>
              <a:ext cx="2760917" cy="2566942"/>
            </a:xfrm>
            <a:prstGeom prst="rect">
              <a:avLst/>
            </a:prstGeom>
          </p:spPr>
        </p:pic>
        <p:sp>
          <p:nvSpPr>
            <p:cNvPr id="9" name="TextBox 8">
              <a:extLst>
                <a:ext uri="{FF2B5EF4-FFF2-40B4-BE49-F238E27FC236}">
                  <a16:creationId xmlns:a16="http://schemas.microsoft.com/office/drawing/2014/main" id="{91E7E9B4-56A5-461D-87AA-C59F578AEB17}"/>
                </a:ext>
              </a:extLst>
            </p:cNvPr>
            <p:cNvSpPr txBox="1"/>
            <p:nvPr/>
          </p:nvSpPr>
          <p:spPr>
            <a:xfrm>
              <a:off x="5125673" y="5715653"/>
              <a:ext cx="2114026" cy="369332"/>
            </a:xfrm>
            <a:prstGeom prst="rect">
              <a:avLst/>
            </a:prstGeom>
            <a:noFill/>
          </p:spPr>
          <p:txBody>
            <a:bodyPr wrap="square" rtlCol="0">
              <a:spAutoFit/>
            </a:bodyPr>
            <a:lstStyle/>
            <a:p>
              <a:r>
                <a:rPr lang="ro-RO" dirty="0"/>
                <a:t>Încuietoare Solenoid</a:t>
              </a:r>
              <a:endParaRPr lang="en-US" dirty="0"/>
            </a:p>
          </p:txBody>
        </p:sp>
      </p:grpSp>
    </p:spTree>
    <p:extLst>
      <p:ext uri="{BB962C8B-B14F-4D97-AF65-F5344CB8AC3E}">
        <p14:creationId xmlns:p14="http://schemas.microsoft.com/office/powerpoint/2010/main" val="12410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en-US" b="1" dirty="0"/>
              <a:t>Solid State Relay </a:t>
            </a:r>
            <a:r>
              <a:rPr lang="ro-RO" dirty="0"/>
              <a:t>este un element de circuit ce permite transmiterea voltajului</a:t>
            </a:r>
            <a:r>
              <a:rPr lang="en-US" dirty="0"/>
              <a:t> </a:t>
            </a:r>
            <a:r>
              <a:rPr lang="en-US" dirty="0" err="1"/>
              <a:t>atunci</a:t>
            </a:r>
            <a:r>
              <a:rPr lang="en-US" dirty="0"/>
              <a:t> cand la input </a:t>
            </a:r>
            <a:r>
              <a:rPr lang="en-US" dirty="0" err="1"/>
              <a:t>avem</a:t>
            </a:r>
            <a:r>
              <a:rPr lang="en-US" dirty="0"/>
              <a:t> </a:t>
            </a:r>
            <a:r>
              <a:rPr lang="en-US" dirty="0" err="1"/>
              <a:t>ambele</a:t>
            </a:r>
            <a:r>
              <a:rPr lang="en-US" dirty="0"/>
              <a:t> </a:t>
            </a:r>
            <a:r>
              <a:rPr lang="en-US" dirty="0" err="1"/>
              <a:t>capete</a:t>
            </a:r>
            <a:r>
              <a:rPr lang="en-US" dirty="0"/>
              <a:t> in H c</a:t>
            </a:r>
            <a:r>
              <a:rPr lang="ro-RO" dirty="0" err="1"/>
              <a:t>ătre</a:t>
            </a:r>
            <a:r>
              <a:rPr lang="ro-RO" dirty="0"/>
              <a:t> output. Îl folosim pentru a controla gate-</a:t>
            </a:r>
            <a:r>
              <a:rPr lang="ro-RO" dirty="0" err="1"/>
              <a:t>ul</a:t>
            </a:r>
            <a:endParaRPr lang="ro-RO" b="1" dirty="0"/>
          </a:p>
        </p:txBody>
      </p:sp>
      <p:grpSp>
        <p:nvGrpSpPr>
          <p:cNvPr id="7" name="Group 6">
            <a:extLst>
              <a:ext uri="{FF2B5EF4-FFF2-40B4-BE49-F238E27FC236}">
                <a16:creationId xmlns:a16="http://schemas.microsoft.com/office/drawing/2014/main" id="{03F72F94-BD72-4934-ACAE-93F6BA5E9934}"/>
              </a:ext>
            </a:extLst>
          </p:cNvPr>
          <p:cNvGrpSpPr/>
          <p:nvPr/>
        </p:nvGrpSpPr>
        <p:grpSpPr>
          <a:xfrm>
            <a:off x="5095132" y="3560323"/>
            <a:ext cx="2486398" cy="2825467"/>
            <a:chOff x="2102542" y="3429000"/>
            <a:chExt cx="1754592" cy="2825467"/>
          </a:xfrm>
        </p:grpSpPr>
        <p:pic>
          <p:nvPicPr>
            <p:cNvPr id="5" name="Picture 4">
              <a:extLst>
                <a:ext uri="{FF2B5EF4-FFF2-40B4-BE49-F238E27FC236}">
                  <a16:creationId xmlns:a16="http://schemas.microsoft.com/office/drawing/2014/main" id="{7D06C952-C964-465A-A3AE-4E87AC0E7C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02542" y="3429000"/>
              <a:ext cx="1754592" cy="2060197"/>
            </a:xfrm>
            <a:prstGeom prst="rect">
              <a:avLst/>
            </a:prstGeom>
          </p:spPr>
        </p:pic>
        <p:sp>
          <p:nvSpPr>
            <p:cNvPr id="6" name="TextBox 5">
              <a:extLst>
                <a:ext uri="{FF2B5EF4-FFF2-40B4-BE49-F238E27FC236}">
                  <a16:creationId xmlns:a16="http://schemas.microsoft.com/office/drawing/2014/main" id="{DF476A66-6F7E-480A-BD7A-626A7B55F2D6}"/>
                </a:ext>
              </a:extLst>
            </p:cNvPr>
            <p:cNvSpPr txBox="1"/>
            <p:nvPr/>
          </p:nvSpPr>
          <p:spPr>
            <a:xfrm>
              <a:off x="2187078" y="5608136"/>
              <a:ext cx="1602298" cy="646331"/>
            </a:xfrm>
            <a:prstGeom prst="rect">
              <a:avLst/>
            </a:prstGeom>
            <a:noFill/>
          </p:spPr>
          <p:txBody>
            <a:bodyPr wrap="square" rtlCol="0">
              <a:spAutoFit/>
            </a:bodyPr>
            <a:lstStyle/>
            <a:p>
              <a:r>
                <a:rPr lang="ro-RO" dirty="0"/>
                <a:t>Solid State </a:t>
              </a:r>
              <a:r>
                <a:rPr lang="ro-RO" dirty="0" err="1"/>
                <a:t>Relay</a:t>
              </a:r>
              <a:endParaRPr lang="en-US" dirty="0"/>
            </a:p>
          </p:txBody>
        </p:sp>
      </p:grpSp>
    </p:spTree>
    <p:extLst>
      <p:ext uri="{BB962C8B-B14F-4D97-AF65-F5344CB8AC3E}">
        <p14:creationId xmlns:p14="http://schemas.microsoft.com/office/powerpoint/2010/main" val="1583508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Camera </a:t>
            </a:r>
            <a:r>
              <a:rPr lang="ro-RO" dirty="0"/>
              <a:t> este un element ce va transmite imaginea celui ce încearcă să intre către cel care poate să îi permită accesul.</a:t>
            </a:r>
            <a:r>
              <a:rPr lang="en-US" dirty="0"/>
              <a:t> </a:t>
            </a:r>
            <a:r>
              <a:rPr lang="en-US" dirty="0" err="1"/>
              <a:t>Aceasta</a:t>
            </a:r>
            <a:r>
              <a:rPr lang="en-US" dirty="0"/>
              <a:t> </a:t>
            </a:r>
            <a:r>
              <a:rPr lang="en-US" dirty="0" err="1"/>
              <a:t>trebuie</a:t>
            </a:r>
            <a:r>
              <a:rPr lang="en-US" dirty="0"/>
              <a:t> s</a:t>
            </a:r>
            <a:r>
              <a:rPr lang="ro-RO" dirty="0"/>
              <a:t>ă fie recunoscută de sistemul de operare implicit ca să funcționeze.</a:t>
            </a:r>
            <a:endParaRPr lang="ro-RO" b="1" dirty="0"/>
          </a:p>
        </p:txBody>
      </p:sp>
      <p:pic>
        <p:nvPicPr>
          <p:cNvPr id="7" name="Picture 6">
            <a:extLst>
              <a:ext uri="{FF2B5EF4-FFF2-40B4-BE49-F238E27FC236}">
                <a16:creationId xmlns:a16="http://schemas.microsoft.com/office/drawing/2014/main" id="{4661EBEB-6577-4768-8F5A-6A54EEBF8EF7}"/>
              </a:ext>
            </a:extLst>
          </p:cNvPr>
          <p:cNvPicPr>
            <a:picLocks noChangeAspect="1"/>
          </p:cNvPicPr>
          <p:nvPr/>
        </p:nvPicPr>
        <p:blipFill>
          <a:blip r:embed="rId2"/>
          <a:stretch>
            <a:fillRect/>
          </a:stretch>
        </p:blipFill>
        <p:spPr>
          <a:xfrm>
            <a:off x="5030843" y="2548468"/>
            <a:ext cx="1291660" cy="3429000"/>
          </a:xfrm>
          <a:prstGeom prst="rect">
            <a:avLst/>
          </a:prstGeom>
        </p:spPr>
      </p:pic>
      <p:sp>
        <p:nvSpPr>
          <p:cNvPr id="11" name="TextBox 10">
            <a:extLst>
              <a:ext uri="{FF2B5EF4-FFF2-40B4-BE49-F238E27FC236}">
                <a16:creationId xmlns:a16="http://schemas.microsoft.com/office/drawing/2014/main" id="{0DCA9F83-F54B-471E-A0D2-7F261C99795B}"/>
              </a:ext>
            </a:extLst>
          </p:cNvPr>
          <p:cNvSpPr txBox="1"/>
          <p:nvPr/>
        </p:nvSpPr>
        <p:spPr>
          <a:xfrm>
            <a:off x="4907559" y="5998753"/>
            <a:ext cx="1853968" cy="646331"/>
          </a:xfrm>
          <a:prstGeom prst="rect">
            <a:avLst/>
          </a:prstGeom>
          <a:noFill/>
        </p:spPr>
        <p:txBody>
          <a:bodyPr wrap="square" rtlCol="0">
            <a:spAutoFit/>
          </a:bodyPr>
          <a:lstStyle/>
          <a:p>
            <a:r>
              <a:rPr lang="en-US" dirty="0"/>
              <a:t>C</a:t>
            </a:r>
            <a:r>
              <a:rPr lang="ro-RO" dirty="0" err="1"/>
              <a:t>amera</a:t>
            </a:r>
            <a:r>
              <a:rPr lang="ro-RO" dirty="0"/>
              <a:t> Board</a:t>
            </a:r>
            <a:endParaRPr lang="en-US" dirty="0"/>
          </a:p>
          <a:p>
            <a:endParaRPr lang="en-US" dirty="0"/>
          </a:p>
        </p:txBody>
      </p:sp>
    </p:spTree>
    <p:extLst>
      <p:ext uri="{BB962C8B-B14F-4D97-AF65-F5344CB8AC3E}">
        <p14:creationId xmlns:p14="http://schemas.microsoft.com/office/powerpoint/2010/main" val="134584902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1192</TotalTime>
  <Words>5764</Words>
  <Application>Microsoft Office PowerPoint</Application>
  <PresentationFormat>Widescreen</PresentationFormat>
  <Paragraphs>533</Paragraphs>
  <Slides>58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Consolas</vt:lpstr>
      <vt:lpstr>Wingdings</vt:lpstr>
      <vt:lpstr>Retrospect</vt:lpstr>
      <vt:lpstr>Videointerfon</vt:lpstr>
      <vt:lpstr>🧾Cuprins</vt:lpstr>
      <vt:lpstr>📌Scop</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🛠Implementare</vt:lpstr>
      <vt:lpstr>🛠Implementare</vt:lpstr>
      <vt:lpstr>🛠Implementare</vt:lpstr>
      <vt:lpstr>🛠Implementare</vt:lpstr>
      <vt:lpstr>🛠Implementare</vt:lpstr>
      <vt:lpstr>🛠Implementare</vt:lpstr>
      <vt:lpstr>🛠Implementare</vt:lpstr>
      <vt:lpstr>🛠Implementare</vt:lpstr>
      <vt:lpstr>🛠Implementare</vt:lpstr>
      <vt:lpstr>🛠Implementare</vt:lpstr>
      <vt:lpstr>🛠Implementare</vt:lpstr>
      <vt:lpstr>🛠Implementare</vt:lpstr>
      <vt:lpstr>🛠Implementare</vt:lpstr>
      <vt:lpstr>🏷 Listă de componente</vt:lpstr>
      <vt:lpstr>🏷 Listă de componente</vt:lpstr>
      <vt:lpstr>🏷 Listă de componente</vt:lpstr>
      <vt:lpstr>🏷 Listă de componente</vt:lpstr>
      <vt:lpstr>🏷 Listă de componente</vt:lpstr>
      <vt:lpstr>🗒 Concluzii</vt:lpstr>
      <vt:lpstr>🗃Bibliografie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Videointerfon</dc:title>
  <dc:creator>Dragoș Bahrim</dc:creator>
  <cp:lastModifiedBy>Dragoș Bahrim</cp:lastModifiedBy>
  <cp:revision>21</cp:revision>
  <dcterms:created xsi:type="dcterms:W3CDTF">2021-12-13T13:02:08Z</dcterms:created>
  <dcterms:modified xsi:type="dcterms:W3CDTF">2022-01-05T11:06:47Z</dcterms:modified>
</cp:coreProperties>
</file>